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83" r:id="rId3"/>
    <p:sldId id="259" r:id="rId4"/>
    <p:sldId id="282" r:id="rId5"/>
    <p:sldId id="257" r:id="rId6"/>
    <p:sldId id="261" r:id="rId7"/>
    <p:sldId id="256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Gallardo" initials="AG" lastIdx="1" clrIdx="0">
    <p:extLst>
      <p:ext uri="{19B8F6BF-5375-455C-9EA6-DF929625EA0E}">
        <p15:presenceInfo xmlns:p15="http://schemas.microsoft.com/office/powerpoint/2012/main" userId="S-1-5-21-1348694227-714500853-774479441-11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4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2" y="78"/>
      </p:cViewPr>
      <p:guideLst>
        <p:guide orient="horz" pos="2160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6735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143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8619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6359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9558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458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8155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8191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332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0277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5002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Conector recto 6"/>
          <p:cNvCxnSpPr/>
          <p:nvPr userDrawn="1"/>
        </p:nvCxnSpPr>
        <p:spPr>
          <a:xfrm>
            <a:off x="-126978" y="430019"/>
            <a:ext cx="10376447" cy="1626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 userDrawn="1"/>
        </p:nvCxnSpPr>
        <p:spPr>
          <a:xfrm>
            <a:off x="11452080" y="435470"/>
            <a:ext cx="1828482" cy="535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/>
          <p:cNvSpPr/>
          <p:nvPr userDrawn="1"/>
        </p:nvSpPr>
        <p:spPr>
          <a:xfrm>
            <a:off x="1" y="6468162"/>
            <a:ext cx="1219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bg1">
                    <a:lumMod val="65000"/>
                  </a:schemeClr>
                </a:solidFill>
              </a:rPr>
              <a:t>APOYOS EN EL PROCESO DE DUELO. GUÍA PARA ORGANIZACIONES</a:t>
            </a:r>
            <a:endParaRPr lang="es-ES" sz="16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8" name="Imagen 17"/>
          <p:cNvPicPr>
            <a:picLocks noChangeAspect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9469" y="80597"/>
            <a:ext cx="1364776" cy="71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66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218D86-70E7-4ECD-BA3B-8546E0BBA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576" y="1573248"/>
            <a:ext cx="10515601" cy="856053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SEGUNDA SESIÓN</a:t>
            </a:r>
            <a:endParaRPr lang="es-ES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1EA3C55-9019-4488-A5EE-49664843EE80}"/>
              </a:ext>
            </a:extLst>
          </p:cNvPr>
          <p:cNvSpPr/>
          <p:nvPr/>
        </p:nvSpPr>
        <p:spPr>
          <a:xfrm>
            <a:off x="1322616" y="3887191"/>
            <a:ext cx="9617529" cy="461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s-ES" sz="2666" i="1" dirty="0">
                <a:solidFill>
                  <a:prstClr val="black"/>
                </a:solidFill>
              </a:rPr>
              <a:t>“El duelo es el precio que pagamos por amar”  (Roberto Álvarez)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3616657" y="1446663"/>
            <a:ext cx="4981433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>
            <a:off x="3616657" y="2322395"/>
            <a:ext cx="4981433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585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838200" y="-735202"/>
            <a:ext cx="10515601" cy="1438568"/>
          </a:xfrm>
        </p:spPr>
        <p:txBody>
          <a:bodyPr>
            <a:normAutofit/>
          </a:bodyPr>
          <a:lstStyle/>
          <a:p>
            <a:pPr algn="ctr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¿Qué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haremos en esta sesión?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637858" y="980141"/>
            <a:ext cx="112101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Arial" pitchFamily="34" charset="0"/>
                <a:cs typeface="Arial" pitchFamily="34" charset="0"/>
              </a:rPr>
              <a:t>En esta sesión aprenderemos lo que es el “duelo” 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el dolor que provoca en las personas.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También veremos que el duelo empieza cuando perdemos algo o a alguien, 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que cada duelo, como cada persona, es diferente.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Hay varios tipos de pérdidas.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Además de perder libertad, la crisis del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coronavirus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ha provocado otras pérdidas que nos llevan a enfrentarnos a situaciones de elaboración del duelo. 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Nos obliga a adaptarnos a un aquí y ahora diferentes al </a:t>
            </a: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que dejamos al inicio de la crisis.</a:t>
            </a:r>
          </a:p>
        </p:txBody>
      </p:sp>
    </p:spTree>
    <p:extLst>
      <p:ext uri="{BB962C8B-B14F-4D97-AF65-F5344CB8AC3E}">
        <p14:creationId xmlns:p14="http://schemas.microsoft.com/office/powerpoint/2010/main" val="2115851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53569C-0ECC-49E9-AA02-EC63C6D29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141"/>
            <a:ext cx="10515600" cy="1325563"/>
          </a:xfrm>
        </p:spPr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¿Qué es el Duelo?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475028-E235-4D6F-9D5C-95395C294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641"/>
            <a:ext cx="5030337" cy="1013109"/>
          </a:xfrm>
        </p:spPr>
        <p:txBody>
          <a:bodyPr/>
          <a:lstStyle/>
          <a:p>
            <a:pPr marL="0" indent="0" algn="just">
              <a:buNone/>
            </a:pPr>
            <a:r>
              <a:rPr lang="es-ES" dirty="0">
                <a:latin typeface="Arial" pitchFamily="34" charset="0"/>
                <a:cs typeface="Arial" pitchFamily="34" charset="0"/>
              </a:rPr>
              <a:t>Es la experiencia de dolor 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ante </a:t>
            </a:r>
            <a:r>
              <a:rPr lang="es-ES" dirty="0">
                <a:latin typeface="Arial" pitchFamily="34" charset="0"/>
                <a:cs typeface="Arial" pitchFamily="34" charset="0"/>
              </a:rPr>
              <a:t>la pérdida de algo 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s-ES" dirty="0">
                <a:latin typeface="Arial" pitchFamily="34" charset="0"/>
                <a:cs typeface="Arial" pitchFamily="34" charset="0"/>
              </a:rPr>
              <a:t>alguien importante para ti.</a:t>
            </a:r>
          </a:p>
          <a:p>
            <a:pPr algn="just"/>
            <a:endParaRPr lang="es-ES" i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i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ES" i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ES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922704"/>
            <a:ext cx="5353050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5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9ED5800D-4E98-400B-B906-B8E0E8285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821" y="431187"/>
            <a:ext cx="10515600" cy="1325563"/>
          </a:xfrm>
        </p:spPr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Esta experiencia es:</a:t>
            </a:r>
          </a:p>
        </p:txBody>
      </p:sp>
      <p:sp>
        <p:nvSpPr>
          <p:cNvPr id="9" name="AutoShape 10" descr="Metamorfosis de las mariposas"/>
          <p:cNvSpPr>
            <a:spLocks noChangeAspect="1" noChangeArrowheads="1"/>
          </p:cNvSpPr>
          <p:nvPr/>
        </p:nvSpPr>
        <p:spPr bwMode="auto">
          <a:xfrm>
            <a:off x="207397" y="-1334790"/>
            <a:ext cx="406329" cy="40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 lang="es-ES" sz="2400"/>
          </a:p>
        </p:txBody>
      </p:sp>
      <p:sp>
        <p:nvSpPr>
          <p:cNvPr id="10" name="AutoShape 12" descr="Metamorfosis de las mariposas"/>
          <p:cNvSpPr>
            <a:spLocks noChangeAspect="1" noChangeArrowheads="1"/>
          </p:cNvSpPr>
          <p:nvPr/>
        </p:nvSpPr>
        <p:spPr bwMode="auto">
          <a:xfrm>
            <a:off x="410562" y="-1131622"/>
            <a:ext cx="406329" cy="40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 lang="es-ES" sz="240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649" y="1390998"/>
            <a:ext cx="5743411" cy="251164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4649" y="3822030"/>
            <a:ext cx="5769757" cy="250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A54C6D-1B47-41B3-A81B-B1D53527F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237" y="671496"/>
            <a:ext cx="10515601" cy="830976"/>
          </a:xfrm>
        </p:spPr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Tipos de Pérdida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CFF62B-B820-4E49-B541-8FABA495D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237" y="1660620"/>
            <a:ext cx="11221528" cy="402195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1066"/>
              </a:spcAft>
              <a:buNone/>
            </a:pPr>
            <a:r>
              <a:rPr lang="es-ES" sz="1066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lo largo de nuestra vida afrontamos diferentes tipos de pérdidas y de diferente intensidad.</a:t>
            </a:r>
          </a:p>
          <a:p>
            <a:pPr marL="0" indent="0" algn="just">
              <a:lnSpc>
                <a:spcPct val="115000"/>
              </a:lnSpc>
              <a:buSzPts val="1000"/>
              <a:buNone/>
              <a:tabLst>
                <a:tab pos="609493" algn="l"/>
              </a:tabLst>
            </a:pPr>
            <a:r>
              <a:rPr lang="es-ES" sz="10665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Pérdidas relacionales:</a:t>
            </a:r>
            <a:r>
              <a:rPr lang="es-ES" sz="10665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perdemos lo relacionado con el otro. Fallecimiento, separación…</a:t>
            </a:r>
          </a:p>
          <a:p>
            <a:pPr marL="0" indent="0" algn="just">
              <a:lnSpc>
                <a:spcPct val="115000"/>
              </a:lnSpc>
              <a:buSzPts val="1000"/>
              <a:buNone/>
              <a:tabLst>
                <a:tab pos="609493" algn="l"/>
              </a:tabLst>
            </a:pPr>
            <a:r>
              <a:rPr lang="es-ES" sz="96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Pérdidas</a:t>
            </a:r>
            <a:r>
              <a:rPr lang="es-ES" sz="10665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0665" b="1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intra-personales</a:t>
            </a:r>
            <a:r>
              <a:rPr lang="es-ES" sz="10665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s-ES" sz="10665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pérdidas que se producen en nosotros mismos tanto físicas como intelectuales.</a:t>
            </a:r>
          </a:p>
          <a:p>
            <a:pPr marL="0" indent="0" algn="just">
              <a:lnSpc>
                <a:spcPct val="115000"/>
              </a:lnSpc>
              <a:buSzPts val="1000"/>
              <a:buNone/>
              <a:tabLst>
                <a:tab pos="609493" algn="l"/>
              </a:tabLst>
            </a:pPr>
            <a:r>
              <a:rPr lang="es-ES" sz="10665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Pérdidas materiales: </a:t>
            </a:r>
            <a:r>
              <a:rPr lang="es-ES" sz="10665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suponen la pérdida de objetos o posesiones significativos. Cambio de casa, de ciudad, de trabajo…</a:t>
            </a:r>
          </a:p>
          <a:p>
            <a:pPr marL="0" indent="0" algn="just">
              <a:lnSpc>
                <a:spcPct val="115000"/>
              </a:lnSpc>
              <a:spcAft>
                <a:spcPts val="1333"/>
              </a:spcAft>
              <a:buSzPts val="1000"/>
              <a:buNone/>
              <a:tabLst>
                <a:tab pos="609493" algn="l"/>
              </a:tabLst>
            </a:pPr>
            <a:r>
              <a:rPr lang="es-ES" sz="10665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Pérdidas Evolutivas:</a:t>
            </a:r>
            <a:r>
              <a:rPr lang="es-ES" sz="10665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relacionadas con las perdidas propias del paso por las distintas etapas vitales</a:t>
            </a:r>
            <a:r>
              <a:rPr lang="es-ES" sz="8265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spcAft>
                <a:spcPts val="1066"/>
              </a:spcAft>
              <a:buNone/>
            </a:pPr>
            <a:endParaRPr lang="es-E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66"/>
              </a:spcAft>
              <a:buNone/>
            </a:pP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76A206EE-A3C9-4640-B8A7-B16A2D87E3A7}"/>
              </a:ext>
            </a:extLst>
          </p:cNvPr>
          <p:cNvSpPr/>
          <p:nvPr/>
        </p:nvSpPr>
        <p:spPr>
          <a:xfrm>
            <a:off x="5503383" y="5840719"/>
            <a:ext cx="6419151" cy="615403"/>
          </a:xfrm>
          <a:prstGeom prst="rect">
            <a:avLst/>
          </a:prstGeom>
          <a:noFill/>
        </p:spPr>
        <p:txBody>
          <a:bodyPr wrap="none" lIns="121899" tIns="60949" rIns="121899" bIns="60949">
            <a:spAutoFit/>
          </a:bodyPr>
          <a:lstStyle/>
          <a:p>
            <a:pPr algn="ctr"/>
            <a:r>
              <a:rPr lang="es-ES" sz="3199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Las pérdidas forman parte de la vida</a:t>
            </a:r>
          </a:p>
        </p:txBody>
      </p:sp>
    </p:spTree>
    <p:extLst>
      <p:ext uri="{BB962C8B-B14F-4D97-AF65-F5344CB8AC3E}">
        <p14:creationId xmlns:p14="http://schemas.microsoft.com/office/powerpoint/2010/main" val="420627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1BF71B-4A25-42AB-A5DD-A89D2D42B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390" y="800115"/>
            <a:ext cx="10515601" cy="1449960"/>
          </a:xfrm>
        </p:spPr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Cada duelo es diferente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471A01-87FE-47F1-A585-31D8D53A9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754" y="2444823"/>
            <a:ext cx="10515601" cy="3109815"/>
          </a:xfrm>
        </p:spPr>
        <p:txBody>
          <a:bodyPr>
            <a:normAutofit/>
          </a:bodyPr>
          <a:lstStyle/>
          <a:p>
            <a:pPr lvl="0" algn="just"/>
            <a:r>
              <a:rPr lang="es-ES" sz="24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 un </a:t>
            </a:r>
            <a:r>
              <a:rPr lang="es-ES" sz="2400" b="1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proceso normal </a:t>
            </a:r>
            <a:r>
              <a:rPr lang="es-E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por el que todos pasamos.</a:t>
            </a:r>
          </a:p>
          <a:p>
            <a:pPr lvl="0" algn="just"/>
            <a:r>
              <a:rPr lang="es-E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Puedes </a:t>
            </a:r>
            <a:r>
              <a:rPr lang="es-ES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hacer cosas </a:t>
            </a:r>
            <a:r>
              <a:rPr lang="es-E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para afrontarlo.</a:t>
            </a:r>
          </a:p>
          <a:p>
            <a:pPr lvl="0" algn="just"/>
            <a:r>
              <a:rPr lang="es-E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Cada persona necesita una cantidad de </a:t>
            </a:r>
            <a:r>
              <a:rPr lang="es-ES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tiempo</a:t>
            </a:r>
            <a:r>
              <a:rPr lang="es-E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para elaborar su duelo. Hay que ser paciente y no acelerarlo. El primer año es el más difícil.</a:t>
            </a:r>
          </a:p>
        </p:txBody>
      </p:sp>
    </p:spTree>
    <p:extLst>
      <p:ext uri="{BB962C8B-B14F-4D97-AF65-F5344CB8AC3E}">
        <p14:creationId xmlns:p14="http://schemas.microsoft.com/office/powerpoint/2010/main" val="232409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0D1A614-6075-4363-8675-5FB1E59E557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13899" y="1015148"/>
            <a:ext cx="11352213" cy="29563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PROPUESTA DE EJERCICIO ENTRE SESIONES: </a:t>
            </a:r>
          </a:p>
          <a:p>
            <a:pPr marL="0" indent="0" algn="ctr">
              <a:buNone/>
            </a:pP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Vemos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el inicio de la película “Up”</a:t>
            </a:r>
          </a:p>
          <a:p>
            <a:pPr algn="ctr"/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Qué nos sugiere? </a:t>
            </a:r>
          </a:p>
          <a:p>
            <a:pPr marL="0" indent="0">
              <a:buNone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Podemos hacer un repaso de las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pérdidas que hemos tenido a lo largo del la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vida.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30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3908</TotalTime>
  <Words>324</Words>
  <Application>Microsoft Office PowerPoint</Application>
  <PresentationFormat>Panorámica</PresentationFormat>
  <Paragraphs>43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SEGUNDA SESIÓN</vt:lpstr>
      <vt:lpstr>¿Qué haremos en esta sesión?</vt:lpstr>
      <vt:lpstr>¿Qué es el Duelo?</vt:lpstr>
      <vt:lpstr>Esta experiencia es:</vt:lpstr>
      <vt:lpstr>Tipos de Pérdida</vt:lpstr>
      <vt:lpstr>Cada duelo es diferente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es el duelo?</dc:title>
  <dc:creator>Inés de Jaén</dc:creator>
  <cp:lastModifiedBy>Marta Ropero Navarro</cp:lastModifiedBy>
  <cp:revision>106</cp:revision>
  <dcterms:created xsi:type="dcterms:W3CDTF">2020-06-02T06:58:41Z</dcterms:created>
  <dcterms:modified xsi:type="dcterms:W3CDTF">2020-07-23T09:16:03Z</dcterms:modified>
</cp:coreProperties>
</file>