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84" r:id="rId3"/>
    <p:sldId id="275" r:id="rId4"/>
    <p:sldId id="285" r:id="rId5"/>
    <p:sldId id="286" r:id="rId6"/>
    <p:sldId id="287" r:id="rId7"/>
    <p:sldId id="288" r:id="rId8"/>
    <p:sldId id="28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allardo" initials="AG" lastIdx="1" clrIdx="0">
    <p:extLst>
      <p:ext uri="{19B8F6BF-5375-455C-9EA6-DF929625EA0E}">
        <p15:presenceInfo xmlns:p15="http://schemas.microsoft.com/office/powerpoint/2012/main" userId="S-1-5-21-1348694227-714500853-774479441-1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4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90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59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53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94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-95250" y="438149"/>
            <a:ext cx="9791700" cy="378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5" y="163654"/>
            <a:ext cx="1047750" cy="548991"/>
          </a:xfrm>
          <a:prstGeom prst="rect">
            <a:avLst/>
          </a:prstGeom>
        </p:spPr>
      </p:pic>
      <p:cxnSp>
        <p:nvCxnSpPr>
          <p:cNvPr id="9" name="Conector recto 8"/>
          <p:cNvCxnSpPr/>
          <p:nvPr userDrawn="1"/>
        </p:nvCxnSpPr>
        <p:spPr>
          <a:xfrm>
            <a:off x="11068050" y="454409"/>
            <a:ext cx="1371600" cy="535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 userDrawn="1"/>
        </p:nvSpPr>
        <p:spPr>
          <a:xfrm>
            <a:off x="0" y="6468160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>
                    <a:lumMod val="65000"/>
                  </a:schemeClr>
                </a:solidFill>
              </a:rPr>
              <a:t>APOYOS EN EL PROCESO DE DUELO. GUÍA PARA ORGANIZACIONES</a:t>
            </a:r>
            <a:endParaRPr lang="es-E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4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86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13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14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70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09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92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2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3F71-BBD4-4133-9D21-5904600E49C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789C-C00D-43DC-AC2D-F74A2E4F5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74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BB2F5-BFCE-44F8-8557-EBE92E997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807" y="3369192"/>
            <a:ext cx="10515601" cy="2187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2133" i="1" dirty="0">
                <a:latin typeface="Arial" panose="020B0604020202020204" pitchFamily="34" charset="0"/>
                <a:cs typeface="Arial" panose="020B0604020202020204" pitchFamily="34" charset="0"/>
              </a:rPr>
              <a:t>En ninguna otra situación como en el duelo, el dolor producido es TOTAL: es un dolor biológico (duele el cuerpo), psicológico (duele la personalidad), social (duele la sociedad y su forma de ser), familiar (nos duele el dolor de otros) y espiritual (duele el alma). En la pérdida de un ser querido duele el pasado, el presente y especialmente el futuro. Toda la vida, en su conjunto, duele". </a:t>
            </a:r>
            <a:endParaRPr lang="es-ES" sz="2133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133" i="1" dirty="0" smtClean="0">
                <a:latin typeface="Arial" panose="020B0604020202020204" pitchFamily="34" charset="0"/>
                <a:cs typeface="Arial" panose="020B0604020202020204" pitchFamily="34" charset="0"/>
              </a:rPr>
              <a:t>Montoya </a:t>
            </a:r>
            <a:r>
              <a:rPr lang="es-ES" sz="2133" i="1" dirty="0">
                <a:latin typeface="Arial" panose="020B0604020202020204" pitchFamily="34" charset="0"/>
                <a:cs typeface="Arial" panose="020B0604020202020204" pitchFamily="34" charset="0"/>
              </a:rPr>
              <a:t>Carrasquilla</a:t>
            </a:r>
            <a:endParaRPr lang="es-ES" sz="21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6" y="157324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TERCERA SESIÓN</a:t>
            </a:r>
            <a:endParaRPr lang="es-ES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3616657" y="1446663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616656" y="2900331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5" y="204427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¿Qué nos pasa durante el duelo?</a:t>
            </a:r>
            <a:endParaRPr lang="es-ES" sz="24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7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66895" y="656338"/>
            <a:ext cx="10515601" cy="1438568"/>
          </a:xfrm>
        </p:spPr>
        <p:txBody>
          <a:bodyPr>
            <a:norm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haremos en esta sesión?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90932" y="2094906"/>
            <a:ext cx="112101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>
                <a:latin typeface="Arial" pitchFamily="34" charset="0"/>
                <a:cs typeface="Arial" pitchFamily="34" charset="0"/>
              </a:rPr>
              <a:t>En esta sesión conoceremos las reacciones típicas que se pueden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dar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cuando sufrimos una pérdida. </a:t>
            </a:r>
          </a:p>
          <a:p>
            <a:pPr lvl="0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dirty="0">
                <a:latin typeface="Arial" pitchFamily="34" charset="0"/>
                <a:cs typeface="Arial" pitchFamily="34" charset="0"/>
              </a:rPr>
              <a:t>Estas reacciones pueden ser a nivel físico, emocional, mental…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dirty="0">
                <a:latin typeface="Arial" pitchFamily="34" charset="0"/>
                <a:cs typeface="Arial" pitchFamily="34" charset="0"/>
              </a:rPr>
              <a:t>Pueden aparecer sentimientos, sensaciones, pensamientos y conductas que en principio pueden considerarse normales.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400" dirty="0">
                <a:latin typeface="Arial" pitchFamily="34" charset="0"/>
                <a:cs typeface="Arial" pitchFamily="34" charset="0"/>
              </a:rPr>
              <a:t>También identificaremos en nosotros mismos las </a:t>
            </a:r>
          </a:p>
          <a:p>
            <a:pPr lvl="0"/>
            <a:r>
              <a:rPr lang="es-ES" sz="2400" dirty="0">
                <a:latin typeface="Arial" pitchFamily="34" charset="0"/>
                <a:cs typeface="Arial" pitchFamily="34" charset="0"/>
              </a:rPr>
              <a:t>distintas reacciones vividas.</a:t>
            </a:r>
          </a:p>
        </p:txBody>
      </p:sp>
    </p:spTree>
    <p:extLst>
      <p:ext uri="{BB962C8B-B14F-4D97-AF65-F5344CB8AC3E}">
        <p14:creationId xmlns:p14="http://schemas.microsoft.com/office/powerpoint/2010/main" val="360731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0039A-61F5-425F-9263-66D7F418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630" y="1061488"/>
            <a:ext cx="10515601" cy="1370213"/>
          </a:xfrm>
        </p:spPr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Reacciones ante el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duelo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893C7A-D7CC-4738-96DA-82C1D8B1A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630" y="2431701"/>
            <a:ext cx="10515601" cy="4193524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Durante el proceso de duelo pueden aparecer sensaciones, emociones,  pensamientos y conductas que, en principio, son normales y que todos podemos experimentar. </a:t>
            </a:r>
          </a:p>
          <a:p>
            <a:pPr marL="0" indent="0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Vamos a conocer las distintas reacciones que pueden aparecer a distintos niveles (físico, emocional, mental y espiritual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1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5417F-BAAB-4345-8327-6EE7C507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26" y="789394"/>
            <a:ext cx="5832887" cy="1767111"/>
          </a:xfrm>
        </p:spPr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A NIVEL FÍSICO </a:t>
            </a:r>
            <a:br>
              <a:rPr lang="es-ES" dirty="0">
                <a:latin typeface="Arial" pitchFamily="34" charset="0"/>
                <a:cs typeface="Arial" pitchFamily="34" charset="0"/>
              </a:rPr>
            </a:br>
            <a:r>
              <a:rPr lang="es-ES" dirty="0">
                <a:latin typeface="Arial" pitchFamily="34" charset="0"/>
                <a:cs typeface="Arial" pitchFamily="34" charset="0"/>
              </a:rPr>
              <a:t>Sensaciones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959" y="710554"/>
            <a:ext cx="568642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6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5417F-BAAB-4345-8327-6EE7C507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26" y="789394"/>
            <a:ext cx="5832887" cy="1767111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SENTIMIENTOS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t="5152" b="4902"/>
          <a:stretch/>
        </p:blipFill>
        <p:spPr>
          <a:xfrm>
            <a:off x="5363935" y="974690"/>
            <a:ext cx="5905500" cy="540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7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5417F-BAAB-4345-8327-6EE7C507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26" y="789394"/>
            <a:ext cx="5832887" cy="1767111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 NIVEL MENTAL</a:t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r>
              <a:rPr lang="es-ES" dirty="0" smtClean="0">
                <a:latin typeface="Arial" pitchFamily="34" charset="0"/>
                <a:cs typeface="Arial" pitchFamily="34" charset="0"/>
              </a:rPr>
              <a:t>Pensamientos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717" y="789394"/>
            <a:ext cx="55435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4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5417F-BAAB-4345-8327-6EE7C507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26" y="789394"/>
            <a:ext cx="5832887" cy="1767111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 NIVEL </a:t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r>
              <a:rPr lang="es-ES" dirty="0" smtClean="0">
                <a:latin typeface="Arial" pitchFamily="34" charset="0"/>
                <a:cs typeface="Arial" pitchFamily="34" charset="0"/>
              </a:rPr>
              <a:t>ESPIRITUAL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012" y="789394"/>
            <a:ext cx="5257800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7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908B20-5A6C-4540-AE46-BE0EFD525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06" y="865632"/>
            <a:ext cx="11278490" cy="2755392"/>
          </a:xfrm>
        </p:spPr>
        <p:txBody>
          <a:bodyPr/>
          <a:lstStyle/>
          <a:p>
            <a:pPr marL="0" indent="0" algn="ctr">
              <a:buNone/>
            </a:pPr>
            <a:r>
              <a:rPr lang="es-ES" b="1" dirty="0" smtClean="0"/>
              <a:t>PROPUESTA DE EJERCICIO ENTRE SESIONES</a:t>
            </a:r>
            <a:r>
              <a:rPr lang="es-ES" dirty="0" smtClean="0"/>
              <a:t>: </a:t>
            </a:r>
          </a:p>
          <a:p>
            <a:pPr marL="0" indent="0">
              <a:buNone/>
            </a:pPr>
            <a:r>
              <a:rPr lang="es-ES" dirty="0" smtClean="0"/>
              <a:t>Pensar </a:t>
            </a:r>
            <a:r>
              <a:rPr lang="es-ES" dirty="0"/>
              <a:t>en una situación de duelo. Vamos a nombrar o apuntar en un registro las emociones por las que hemos ido pasando, las sensaciones físicas, los pensamientos y nuestras conductas.</a:t>
            </a:r>
          </a:p>
          <a:p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87523"/>
              </p:ext>
            </p:extLst>
          </p:nvPr>
        </p:nvGraphicFramePr>
        <p:xfrm>
          <a:off x="792482" y="2984250"/>
          <a:ext cx="10509502" cy="13292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5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96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Emociones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49" marB="60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Sensaciones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49" marB="60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Pensamientos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49" marB="60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Conductas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49" marB="609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25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marT="60949" marB="60949"/>
                </a:tc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marT="60949" marB="60949"/>
                </a:tc>
                <a:tc>
                  <a:txBody>
                    <a:bodyPr/>
                    <a:lstStyle/>
                    <a:p>
                      <a:endParaRPr lang="es-ES" sz="3200"/>
                    </a:p>
                  </a:txBody>
                  <a:tcPr marT="60949" marB="60949"/>
                </a:tc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 marT="60949" marB="609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388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3768</TotalTime>
  <Words>264</Words>
  <Application>Microsoft Office PowerPoint</Application>
  <PresentationFormat>Panorámica</PresentationFormat>
  <Paragraphs>27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¿Qué haremos en esta sesión?</vt:lpstr>
      <vt:lpstr>Reacciones ante el duelo</vt:lpstr>
      <vt:lpstr>A NIVEL FÍSICO  Sensaciones</vt:lpstr>
      <vt:lpstr>SENTIMIENTOS</vt:lpstr>
      <vt:lpstr>A NIVEL MENTAL Pensamientos</vt:lpstr>
      <vt:lpstr>A NIVEL  ESPIRITUAL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duelo?</dc:title>
  <dc:creator>Inés de Jaén</dc:creator>
  <cp:lastModifiedBy>Marta Ropero Navarro</cp:lastModifiedBy>
  <cp:revision>106</cp:revision>
  <dcterms:created xsi:type="dcterms:W3CDTF">2020-06-02T06:58:41Z</dcterms:created>
  <dcterms:modified xsi:type="dcterms:W3CDTF">2020-07-23T09:17:55Z</dcterms:modified>
</cp:coreProperties>
</file>