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74" r:id="rId3"/>
    <p:sldId id="262" r:id="rId4"/>
    <p:sldId id="264" r:id="rId5"/>
    <p:sldId id="275" r:id="rId6"/>
    <p:sldId id="276" r:id="rId7"/>
    <p:sldId id="277" r:id="rId8"/>
    <p:sldId id="278" r:id="rId9"/>
    <p:sldId id="279" r:id="rId10"/>
    <p:sldId id="280" r:id="rId11"/>
    <p:sldId id="273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Gallardo" initials="AG" lastIdx="1" clrIdx="0">
    <p:extLst>
      <p:ext uri="{19B8F6BF-5375-455C-9EA6-DF929625EA0E}">
        <p15:presenceInfo xmlns:p15="http://schemas.microsoft.com/office/powerpoint/2012/main" userId="S-1-5-21-1348694227-714500853-774479441-11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0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54" y="90"/>
      </p:cViewPr>
      <p:guideLst>
        <p:guide orient="horz" pos="2160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767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776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796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Conector recto 6"/>
          <p:cNvCxnSpPr/>
          <p:nvPr userDrawn="1"/>
        </p:nvCxnSpPr>
        <p:spPr>
          <a:xfrm>
            <a:off x="-95250" y="438149"/>
            <a:ext cx="9791700" cy="378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8375" y="163654"/>
            <a:ext cx="1047750" cy="548991"/>
          </a:xfrm>
          <a:prstGeom prst="rect">
            <a:avLst/>
          </a:prstGeom>
        </p:spPr>
      </p:pic>
      <p:cxnSp>
        <p:nvCxnSpPr>
          <p:cNvPr id="9" name="Conector recto 8"/>
          <p:cNvCxnSpPr/>
          <p:nvPr userDrawn="1"/>
        </p:nvCxnSpPr>
        <p:spPr>
          <a:xfrm>
            <a:off x="11068050" y="454409"/>
            <a:ext cx="1371600" cy="535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/>
          <p:cNvSpPr/>
          <p:nvPr userDrawn="1"/>
        </p:nvSpPr>
        <p:spPr>
          <a:xfrm>
            <a:off x="0" y="6468160"/>
            <a:ext cx="1219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b="1" dirty="0" smtClean="0">
                <a:solidFill>
                  <a:schemeClr val="bg1">
                    <a:lumMod val="65000"/>
                  </a:schemeClr>
                </a:solidFill>
              </a:rPr>
              <a:t>APOYOS EN EL PROCESO DE DUELO. GUÍA PARA ORGANIZACIONES</a:t>
            </a:r>
            <a:endParaRPr lang="es-ES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38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2426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562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266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8469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617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90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288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07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A86F4407-E594-4F00-9B69-ACDD3D11533D}"/>
              </a:ext>
            </a:extLst>
          </p:cNvPr>
          <p:cNvSpPr/>
          <p:nvPr/>
        </p:nvSpPr>
        <p:spPr>
          <a:xfrm>
            <a:off x="751899" y="4080484"/>
            <a:ext cx="10891149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333"/>
              </a:spcBef>
              <a:spcAft>
                <a:spcPts val="1066"/>
              </a:spcAft>
            </a:pPr>
            <a:r>
              <a:rPr lang="es-ES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pérdidas son parte de la vida </a:t>
            </a:r>
            <a:r>
              <a:rPr lang="es-ES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y, </a:t>
            </a:r>
            <a:r>
              <a:rPr lang="es-ES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tal, forman parte de nuestra propia identidad, nos hacen ser quienes somos. (</a:t>
            </a:r>
            <a:r>
              <a:rPr lang="es-ES" sz="24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Neimeyer</a:t>
            </a:r>
            <a:r>
              <a:rPr lang="es-ES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63218D86-70E7-4ECD-BA3B-8546E0BBA182}"/>
              </a:ext>
            </a:extLst>
          </p:cNvPr>
          <p:cNvSpPr txBox="1">
            <a:spLocks/>
          </p:cNvSpPr>
          <p:nvPr/>
        </p:nvSpPr>
        <p:spPr>
          <a:xfrm>
            <a:off x="873576" y="1573248"/>
            <a:ext cx="10515601" cy="856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CUARTA SESIÓN</a:t>
            </a:r>
            <a:endParaRPr lang="es-ES" sz="4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3616657" y="1446663"/>
            <a:ext cx="4981433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3616656" y="2900331"/>
            <a:ext cx="4981433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ítulo 1">
            <a:extLst>
              <a:ext uri="{FF2B5EF4-FFF2-40B4-BE49-F238E27FC236}">
                <a16:creationId xmlns:a16="http://schemas.microsoft.com/office/drawing/2014/main" id="{63218D86-70E7-4ECD-BA3B-8546E0BBA182}"/>
              </a:ext>
            </a:extLst>
          </p:cNvPr>
          <p:cNvSpPr txBox="1">
            <a:spLocks/>
          </p:cNvSpPr>
          <p:nvPr/>
        </p:nvSpPr>
        <p:spPr>
          <a:xfrm>
            <a:off x="873575" y="2044278"/>
            <a:ext cx="10515601" cy="856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Atravesando el túnel. Fases del duelo</a:t>
            </a:r>
            <a:endParaRPr lang="es-ES" sz="2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57682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7075D-2D56-4965-B1C5-4DA4C18DB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388" y="702657"/>
            <a:ext cx="10515601" cy="1767111"/>
          </a:xfrm>
        </p:spPr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Fases del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duelo. Alivio y aceptación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67159" y="2276425"/>
            <a:ext cx="1085705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La aceptación es la última de las etapas del duelo. </a:t>
            </a:r>
          </a:p>
          <a:p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Se define por acciones concretas donde nos intentamos recomponer, reorganizar y engancharnos a la vida. </a:t>
            </a:r>
          </a:p>
          <a:p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Entender y aceptar la pérdida no significa olvidar, sino aprender a vivir sin aquello que hemos perdido. </a:t>
            </a:r>
          </a:p>
          <a:p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Es poder recordar a la persona y reconocer los cambios que han acontecido en mi vida.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429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3D517D-BF71-402A-9DE2-32A5CE540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901" y="1907223"/>
            <a:ext cx="10515601" cy="4238934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3199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PROPUESTA DE </a:t>
            </a:r>
            <a:r>
              <a:rPr lang="es-ES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EJERCICIO</a:t>
            </a:r>
            <a:r>
              <a:rPr lang="es-ES" sz="3199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ENTRE SESIONES</a:t>
            </a:r>
            <a:r>
              <a:rPr lang="es-ES" sz="319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319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3199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 </a:t>
            </a:r>
            <a:r>
              <a:rPr lang="es-ES" sz="3199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película “Del</a:t>
            </a:r>
            <a:r>
              <a:rPr lang="es-ES" sz="3199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19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revés” y reflexionar sobre las emociones y fases ante </a:t>
            </a:r>
            <a:r>
              <a:rPr lang="es-ES" sz="3199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3199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pérdida.</a:t>
            </a:r>
            <a:endParaRPr lang="es-ES" sz="319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3090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560095" y="464945"/>
            <a:ext cx="10515601" cy="1438568"/>
          </a:xfrm>
        </p:spPr>
        <p:txBody>
          <a:bodyPr>
            <a:normAutofit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¿Qué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haremos en esta sesión?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560095" y="1519861"/>
            <a:ext cx="112101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Arial" pitchFamily="34" charset="0"/>
                <a:cs typeface="Arial" pitchFamily="34" charset="0"/>
              </a:rPr>
              <a:t>En esta sesión conoceremos las fases del duelo utilizando la metáfora del “túnel”. 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Solo hay una forma de salir de él: atravesándolo, aceptando la oscuridad para acercarse gradualmente a la luz. El que no entra en el túnel, el que se vuelve atrás, elude el itinerario necesario para reentrar en la vida, pospone y prolonga el dolor.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En la elaboración del duelo, la palabra clave es proceso, no progreso o mejoría.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sz="2400" dirty="0">
                <a:latin typeface="Arial" pitchFamily="34" charset="0"/>
                <a:cs typeface="Arial" pitchFamily="34" charset="0"/>
              </a:rPr>
              <a:t>También reconoceremos en uno mismo las fases por las </a:t>
            </a:r>
          </a:p>
          <a:p>
            <a:pPr lvl="0"/>
            <a:r>
              <a:rPr lang="es-ES" sz="2400" dirty="0">
                <a:latin typeface="Arial" pitchFamily="34" charset="0"/>
                <a:cs typeface="Arial" pitchFamily="34" charset="0"/>
              </a:rPr>
              <a:t>que ha pasado y asociar sentimientos, emociones, </a:t>
            </a:r>
          </a:p>
          <a:p>
            <a:pPr lvl="0"/>
            <a:r>
              <a:rPr lang="es-ES" sz="2400" dirty="0">
                <a:latin typeface="Arial" pitchFamily="34" charset="0"/>
                <a:cs typeface="Arial" pitchFamily="34" charset="0"/>
              </a:rPr>
              <a:t>conductas… a cada una de ellas.</a:t>
            </a:r>
          </a:p>
        </p:txBody>
      </p:sp>
    </p:spTree>
    <p:extLst>
      <p:ext uri="{BB962C8B-B14F-4D97-AF65-F5344CB8AC3E}">
        <p14:creationId xmlns:p14="http://schemas.microsoft.com/office/powerpoint/2010/main" val="179000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3DFD8F-0D4E-4422-9951-FF6DE299B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6645"/>
            <a:ext cx="10515601" cy="1518315"/>
          </a:xfrm>
        </p:spPr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Atravesando el túnel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A2287F-0236-4D40-AE0B-F1D973DB9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0858"/>
            <a:ext cx="10839450" cy="3155400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1066"/>
              </a:spcAft>
            </a:pP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Las personas al sufrir una pérdida iniciamos un </a:t>
            </a:r>
            <a:r>
              <a:rPr lang="es-E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camino</a:t>
            </a: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 que pasamos por diferentes etapas que nos ayudan a integrar la pérdida (no superarla).</a:t>
            </a:r>
          </a:p>
          <a:p>
            <a:pPr algn="just">
              <a:lnSpc>
                <a:spcPct val="107000"/>
              </a:lnSpc>
              <a:spcAft>
                <a:spcPts val="1066"/>
              </a:spcAft>
            </a:pPr>
            <a:r>
              <a:rPr lang="es-E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Este </a:t>
            </a:r>
            <a:r>
              <a:rPr lang="es-E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camino </a:t>
            </a: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un </a:t>
            </a:r>
            <a:r>
              <a:rPr lang="es-E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PROCESO</a:t>
            </a: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tiene momentos que sentimos de avance y momentos que percibimos de retroceso</a:t>
            </a:r>
          </a:p>
          <a:p>
            <a:pPr algn="just">
              <a:lnSpc>
                <a:spcPct val="107000"/>
              </a:lnSpc>
              <a:spcAft>
                <a:spcPts val="1066"/>
              </a:spcAft>
            </a:pP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s como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atravesar un túnel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sólo podemos salir de él si caminamos.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498451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7075D-2D56-4965-B1C5-4DA4C18DB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388" y="702657"/>
            <a:ext cx="10515601" cy="1767111"/>
          </a:xfrm>
        </p:spPr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Fases del duelo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1124" y="953162"/>
            <a:ext cx="5308764" cy="5381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554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7075D-2D56-4965-B1C5-4DA4C18DB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388" y="702657"/>
            <a:ext cx="10515601" cy="1767111"/>
          </a:xfrm>
        </p:spPr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Fases del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duelo. La negación.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700760" y="2276425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“¡No puede ser verdad!”</a:t>
            </a:r>
          </a:p>
          <a:p>
            <a:pPr algn="ctr"/>
            <a:endParaRPr lang="es-E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“¡No es más que una pesadilla!”</a:t>
            </a:r>
          </a:p>
          <a:p>
            <a:pPr algn="ctr"/>
            <a:endParaRPr lang="es-E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“Parece que le 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veo”</a:t>
            </a:r>
            <a:endParaRPr lang="es-E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“¡Esto no puede estar pasando!”</a:t>
            </a:r>
          </a:p>
          <a:p>
            <a:pPr algn="ctr"/>
            <a:endParaRPr lang="es-E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Nada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parece real, no puedo reaccionar</a:t>
            </a:r>
          </a:p>
          <a:p>
            <a:pPr algn="ctr"/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Es como si le estuviese pasando a otro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505688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7075D-2D56-4965-B1C5-4DA4C18DB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388" y="702657"/>
            <a:ext cx="10515601" cy="1767111"/>
          </a:xfrm>
        </p:spPr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Fases del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duelo. Ira o rabia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67159" y="2276425"/>
            <a:ext cx="1085705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“¿Por qué ha pasado esto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?”</a:t>
            </a:r>
            <a:endParaRPr lang="es-E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“¡Esos malditos médicos la dejaron morir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!”</a:t>
            </a:r>
            <a:endParaRPr lang="es-E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“¿Cómo me dejas ahora con todo lo que te necesito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?”</a:t>
            </a:r>
            <a:endParaRPr lang="es-E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“¡Todos siguen viviendo como si nada hubiera pasado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!”</a:t>
            </a:r>
            <a:endParaRPr lang="es-E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“¡Nadie me comprende. No saben cómo me siento!”</a:t>
            </a:r>
            <a:b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Sientes rabia contra todos y contra todo. </a:t>
            </a:r>
          </a:p>
          <a:p>
            <a:pPr algn="ctr"/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El resentimiento forma parte de tu dolor y es normal. </a:t>
            </a:r>
          </a:p>
          <a:p>
            <a:pPr algn="ctr"/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No luches contra él; a medida que se vaya calmando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irá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disminuyendo. </a:t>
            </a:r>
          </a:p>
        </p:txBody>
      </p:sp>
    </p:spTree>
    <p:extLst>
      <p:ext uri="{BB962C8B-B14F-4D97-AF65-F5344CB8AC3E}">
        <p14:creationId xmlns:p14="http://schemas.microsoft.com/office/powerpoint/2010/main" val="3657257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7075D-2D56-4965-B1C5-4DA4C18DB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388" y="702657"/>
            <a:ext cx="10515601" cy="1767111"/>
          </a:xfrm>
        </p:spPr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Fases del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duelo. Culpa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67159" y="2276425"/>
            <a:ext cx="1085705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“Si hubiera llamado antes al médico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…”</a:t>
            </a:r>
            <a:endParaRPr lang="es-E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“Si hubiese sido más cariñoso… tenido más paciencia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…”</a:t>
            </a:r>
            <a:endParaRPr lang="es-E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“Si le hubiese dicho más a menudo que le quiero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…”</a:t>
            </a:r>
          </a:p>
          <a:p>
            <a:pPr algn="ctr"/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Si hubiera actuado de otra manera…”</a:t>
            </a:r>
          </a:p>
          <a:p>
            <a:pPr algn="ctr"/>
            <a:endParaRPr lang="es-E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La lista puede ser interminable y ya tienes bastante sufrimiento. </a:t>
            </a:r>
          </a:p>
          <a:p>
            <a:pPr algn="ctr"/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Es importante que no olvides hacer una lista con todo lo que sí hiciste.</a:t>
            </a:r>
          </a:p>
        </p:txBody>
      </p:sp>
    </p:spTree>
    <p:extLst>
      <p:ext uri="{BB962C8B-B14F-4D97-AF65-F5344CB8AC3E}">
        <p14:creationId xmlns:p14="http://schemas.microsoft.com/office/powerpoint/2010/main" val="733593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7075D-2D56-4965-B1C5-4DA4C18DB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388" y="702657"/>
            <a:ext cx="10515601" cy="1767111"/>
          </a:xfrm>
        </p:spPr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Fases del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duelo. Negociación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67159" y="2276425"/>
            <a:ext cx="1085705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“A partir de ahora, voy a pasar más tiempo con mi familia”.</a:t>
            </a:r>
          </a:p>
          <a:p>
            <a:pPr algn="ctr"/>
            <a:endParaRPr lang="es-E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“Si se recupera, haré el camino de Santiago”.</a:t>
            </a:r>
          </a:p>
          <a:p>
            <a:pPr algn="ctr"/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Se piensa en hacer un trato con la vida, con Dios, con el médico o los más allegados que trate de evitar lo inaceptable. </a:t>
            </a:r>
          </a:p>
          <a:p>
            <a:pPr algn="ctr"/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Prometemos buenas acciones con la esperanza de poder reparar la pérdida</a:t>
            </a:r>
          </a:p>
        </p:txBody>
      </p:sp>
    </p:spTree>
    <p:extLst>
      <p:ext uri="{BB962C8B-B14F-4D97-AF65-F5344CB8AC3E}">
        <p14:creationId xmlns:p14="http://schemas.microsoft.com/office/powerpoint/2010/main" val="4115893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7075D-2D56-4965-B1C5-4DA4C18DB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388" y="702657"/>
            <a:ext cx="10515601" cy="1767111"/>
          </a:xfrm>
        </p:spPr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Fases del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duelo. Tristeza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67159" y="2276425"/>
            <a:ext cx="1085705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s-ES" sz="2400" i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“Estoy muy triste</a:t>
            </a:r>
            <a:r>
              <a:rPr lang="es-ES" sz="2400" i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…”</a:t>
            </a:r>
            <a:endParaRPr lang="es-ES" sz="2400" i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es-ES" sz="2400" i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“¿Qué sentido tiene esto?” “¿Qué va a ser de mí?”</a:t>
            </a:r>
          </a:p>
          <a:p>
            <a:pPr lvl="0" algn="ctr">
              <a:defRPr/>
            </a:pPr>
            <a:r>
              <a:rPr lang="es-ES" sz="2400" i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>
              <a:defRPr/>
            </a:pPr>
            <a:r>
              <a:rPr lang="es-ES" sz="2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tristeza es el sentimiento más común. </a:t>
            </a:r>
          </a:p>
          <a:p>
            <a:pPr lvl="0" algn="ctr">
              <a:defRPr/>
            </a:pPr>
            <a:endParaRPr lang="es-ES" sz="24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es-ES" sz="2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 tener muchas expresiones: llanto, pena, melancolía, nostalgia… </a:t>
            </a:r>
            <a:r>
              <a:rPr lang="es-ES" sz="24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4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</a:t>
            </a:r>
            <a:r>
              <a:rPr lang="es-ES" sz="2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permiso para estar triste. </a:t>
            </a:r>
          </a:p>
          <a:p>
            <a:pPr lvl="0" algn="ctr">
              <a:defRPr/>
            </a:pPr>
            <a:r>
              <a:rPr lang="es-ES" sz="2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sientes desamparado/a, desesperado/a. </a:t>
            </a:r>
          </a:p>
          <a:p>
            <a:pPr lvl="0" algn="ctr">
              <a:defRPr/>
            </a:pPr>
            <a:endParaRPr lang="es-ES" sz="24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es-ES" sz="2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Tienes miedo de volverte loco/a.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1070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3772</TotalTime>
  <Words>600</Words>
  <Application>Microsoft Office PowerPoint</Application>
  <PresentationFormat>Panorámica</PresentationFormat>
  <Paragraphs>79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¿Qué haremos en esta sesión?</vt:lpstr>
      <vt:lpstr>Atravesando el túnel</vt:lpstr>
      <vt:lpstr>Fases del duelo</vt:lpstr>
      <vt:lpstr>Fases del duelo. La negación.</vt:lpstr>
      <vt:lpstr>Fases del duelo. Ira o rabia</vt:lpstr>
      <vt:lpstr>Fases del duelo. Culpa</vt:lpstr>
      <vt:lpstr>Fases del duelo. Negociación</vt:lpstr>
      <vt:lpstr>Fases del duelo. Tristeza</vt:lpstr>
      <vt:lpstr>Fases del duelo. Alivio y aceptación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es el duelo?</dc:title>
  <dc:creator>Inés de Jaén</dc:creator>
  <cp:lastModifiedBy>Marta Ropero Navarro</cp:lastModifiedBy>
  <cp:revision>103</cp:revision>
  <dcterms:created xsi:type="dcterms:W3CDTF">2020-06-02T06:58:41Z</dcterms:created>
  <dcterms:modified xsi:type="dcterms:W3CDTF">2020-07-23T09:20:28Z</dcterms:modified>
</cp:coreProperties>
</file>