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allardo" initials="AG" lastIdx="1" clrIdx="0">
    <p:extLst>
      <p:ext uri="{19B8F6BF-5375-455C-9EA6-DF929625EA0E}">
        <p15:presenceInfo xmlns:p15="http://schemas.microsoft.com/office/powerpoint/2012/main" userId="S-1-5-21-1348694227-714500853-774479441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27D88-35E5-4513-9D1C-4BC99968FA74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5FBFCF8-45A5-48EA-BAA4-A50AB1E56219}">
      <dgm:prSet phldrT="[Texto]"/>
      <dgm:spPr/>
      <dgm:t>
        <a:bodyPr/>
        <a:lstStyle/>
        <a:p>
          <a:r>
            <a:rPr lang="es-ES" b="1" dirty="0" smtClean="0"/>
            <a:t>Tipos de duelo</a:t>
          </a:r>
          <a:endParaRPr lang="es-ES" b="1" dirty="0"/>
        </a:p>
      </dgm:t>
    </dgm:pt>
    <dgm:pt modelId="{A1EA8129-A119-45B9-B319-FA612F9175E3}" type="parTrans" cxnId="{89983A22-91D1-43B4-97B7-DFFB782B3854}">
      <dgm:prSet/>
      <dgm:spPr/>
      <dgm:t>
        <a:bodyPr/>
        <a:lstStyle/>
        <a:p>
          <a:endParaRPr lang="es-ES" b="1"/>
        </a:p>
      </dgm:t>
    </dgm:pt>
    <dgm:pt modelId="{F8FAA53C-DAF9-4EB1-9F6D-8B256585C801}" type="sibTrans" cxnId="{89983A22-91D1-43B4-97B7-DFFB782B3854}">
      <dgm:prSet/>
      <dgm:spPr/>
      <dgm:t>
        <a:bodyPr/>
        <a:lstStyle/>
        <a:p>
          <a:endParaRPr lang="es-ES" b="1"/>
        </a:p>
      </dgm:t>
    </dgm:pt>
    <dgm:pt modelId="{195B47F4-F2C5-434D-B255-474119F46983}">
      <dgm:prSet phldrT="[Texto]"/>
      <dgm:spPr/>
      <dgm:t>
        <a:bodyPr/>
        <a:lstStyle/>
        <a:p>
          <a:r>
            <a:rPr lang="es-ES" b="1" dirty="0" smtClean="0"/>
            <a:t>1- Duelo Anticipatorio</a:t>
          </a:r>
          <a:endParaRPr lang="es-ES" b="1" dirty="0"/>
        </a:p>
      </dgm:t>
    </dgm:pt>
    <dgm:pt modelId="{44CD26A1-99B9-4AAF-940D-F4633D1ED693}" type="parTrans" cxnId="{BBC40C2C-0003-4A22-B6C0-3D3E3A169D50}">
      <dgm:prSet/>
      <dgm:spPr/>
      <dgm:t>
        <a:bodyPr/>
        <a:lstStyle/>
        <a:p>
          <a:endParaRPr lang="es-ES" b="1"/>
        </a:p>
      </dgm:t>
    </dgm:pt>
    <dgm:pt modelId="{6E5CF7B8-0F86-4B34-B33A-0B0786D34CFA}" type="sibTrans" cxnId="{BBC40C2C-0003-4A22-B6C0-3D3E3A169D50}">
      <dgm:prSet/>
      <dgm:spPr/>
      <dgm:t>
        <a:bodyPr/>
        <a:lstStyle/>
        <a:p>
          <a:endParaRPr lang="es-ES" b="1"/>
        </a:p>
      </dgm:t>
    </dgm:pt>
    <dgm:pt modelId="{13697823-B092-4E87-B03D-8D3220BC7941}">
      <dgm:prSet phldrT="[Texto]"/>
      <dgm:spPr/>
      <dgm:t>
        <a:bodyPr/>
        <a:lstStyle/>
        <a:p>
          <a:r>
            <a:rPr lang="es-ES" b="1" dirty="0" smtClean="0"/>
            <a:t>2- Duelo Retardado</a:t>
          </a:r>
          <a:endParaRPr lang="es-ES" b="1" dirty="0"/>
        </a:p>
      </dgm:t>
    </dgm:pt>
    <dgm:pt modelId="{17D0D5AE-36A2-478C-AE09-0350A6424956}" type="parTrans" cxnId="{57E1205F-E680-457A-BA58-2B52A807DFFE}">
      <dgm:prSet/>
      <dgm:spPr/>
      <dgm:t>
        <a:bodyPr/>
        <a:lstStyle/>
        <a:p>
          <a:endParaRPr lang="es-ES" b="1"/>
        </a:p>
      </dgm:t>
    </dgm:pt>
    <dgm:pt modelId="{A62967F5-7085-41BE-B1DC-FE0E8D2E0126}" type="sibTrans" cxnId="{57E1205F-E680-457A-BA58-2B52A807DFFE}">
      <dgm:prSet/>
      <dgm:spPr/>
      <dgm:t>
        <a:bodyPr/>
        <a:lstStyle/>
        <a:p>
          <a:endParaRPr lang="es-ES" b="1"/>
        </a:p>
      </dgm:t>
    </dgm:pt>
    <dgm:pt modelId="{6EEB5CAC-05F3-4067-AC5A-C324F475F953}">
      <dgm:prSet phldrT="[Texto]"/>
      <dgm:spPr/>
      <dgm:t>
        <a:bodyPr/>
        <a:lstStyle/>
        <a:p>
          <a:r>
            <a:rPr lang="es-ES" b="1" dirty="0" smtClean="0"/>
            <a:t>3- Duelo Ambiguo</a:t>
          </a:r>
          <a:endParaRPr lang="es-ES" b="1" dirty="0"/>
        </a:p>
      </dgm:t>
    </dgm:pt>
    <dgm:pt modelId="{F858FE38-B80C-4043-A779-74EBAFE4B001}" type="parTrans" cxnId="{B93EFF82-22D6-41DF-BE41-1FB254FCF3F0}">
      <dgm:prSet/>
      <dgm:spPr/>
      <dgm:t>
        <a:bodyPr/>
        <a:lstStyle/>
        <a:p>
          <a:endParaRPr lang="es-ES" b="1"/>
        </a:p>
      </dgm:t>
    </dgm:pt>
    <dgm:pt modelId="{5339868A-F0A3-476F-B141-4E925CFAC94A}" type="sibTrans" cxnId="{B93EFF82-22D6-41DF-BE41-1FB254FCF3F0}">
      <dgm:prSet/>
      <dgm:spPr/>
      <dgm:t>
        <a:bodyPr/>
        <a:lstStyle/>
        <a:p>
          <a:endParaRPr lang="es-ES" b="1"/>
        </a:p>
      </dgm:t>
    </dgm:pt>
    <dgm:pt modelId="{30103677-DF6E-43D2-9EF4-CC72354C9B2F}">
      <dgm:prSet phldrT="[Texto]"/>
      <dgm:spPr/>
      <dgm:t>
        <a:bodyPr/>
        <a:lstStyle/>
        <a:p>
          <a:r>
            <a:rPr lang="es-ES" b="1" dirty="0" smtClean="0"/>
            <a:t>4- Duelo Crónico</a:t>
          </a:r>
          <a:endParaRPr lang="es-ES" b="1" dirty="0"/>
        </a:p>
      </dgm:t>
    </dgm:pt>
    <dgm:pt modelId="{CEE3D2EB-6154-43B9-A48C-955CD03F902F}" type="parTrans" cxnId="{1C39DCA1-04E0-42DB-94CE-C35EEE6671B8}">
      <dgm:prSet/>
      <dgm:spPr/>
      <dgm:t>
        <a:bodyPr/>
        <a:lstStyle/>
        <a:p>
          <a:endParaRPr lang="es-ES" b="1"/>
        </a:p>
      </dgm:t>
    </dgm:pt>
    <dgm:pt modelId="{DEBC7E2B-9515-43E0-9A59-83E94E47A6BB}" type="sibTrans" cxnId="{1C39DCA1-04E0-42DB-94CE-C35EEE6671B8}">
      <dgm:prSet/>
      <dgm:spPr/>
      <dgm:t>
        <a:bodyPr/>
        <a:lstStyle/>
        <a:p>
          <a:endParaRPr lang="es-ES" b="1"/>
        </a:p>
      </dgm:t>
    </dgm:pt>
    <dgm:pt modelId="{BB84A7C4-477C-4215-B94F-E0132447504D}">
      <dgm:prSet/>
      <dgm:spPr/>
      <dgm:t>
        <a:bodyPr/>
        <a:lstStyle/>
        <a:p>
          <a:r>
            <a:rPr lang="es-ES" b="1" dirty="0" smtClean="0"/>
            <a:t>5- Duelo patológico o complicado</a:t>
          </a:r>
          <a:endParaRPr lang="es-ES" b="1" dirty="0"/>
        </a:p>
      </dgm:t>
    </dgm:pt>
    <dgm:pt modelId="{74C2E9AA-791B-4620-A6E8-7CEB7EAF863D}" type="parTrans" cxnId="{1729942F-27F4-4D86-BA83-4C89CA850F5C}">
      <dgm:prSet/>
      <dgm:spPr/>
      <dgm:t>
        <a:bodyPr/>
        <a:lstStyle/>
        <a:p>
          <a:endParaRPr lang="es-ES" b="1"/>
        </a:p>
      </dgm:t>
    </dgm:pt>
    <dgm:pt modelId="{EF9E7E7E-CB6D-4E5E-9825-36758447A22A}" type="sibTrans" cxnId="{1729942F-27F4-4D86-BA83-4C89CA850F5C}">
      <dgm:prSet/>
      <dgm:spPr/>
      <dgm:t>
        <a:bodyPr/>
        <a:lstStyle/>
        <a:p>
          <a:endParaRPr lang="es-ES" b="1"/>
        </a:p>
      </dgm:t>
    </dgm:pt>
    <dgm:pt modelId="{2F18E690-2D7F-425B-98F8-19BF435E5150}" type="pres">
      <dgm:prSet presAssocID="{73B27D88-35E5-4513-9D1C-4BC99968FA7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8DB7C99-FD50-42AA-B09F-039615EEC446}" type="pres">
      <dgm:prSet presAssocID="{73B27D88-35E5-4513-9D1C-4BC99968FA74}" presName="radial" presStyleCnt="0">
        <dgm:presLayoutVars>
          <dgm:animLvl val="ctr"/>
        </dgm:presLayoutVars>
      </dgm:prSet>
      <dgm:spPr/>
    </dgm:pt>
    <dgm:pt modelId="{017C96F6-5AC8-4AEE-8722-35E72C75EEB1}" type="pres">
      <dgm:prSet presAssocID="{95FBFCF8-45A5-48EA-BAA4-A50AB1E56219}" presName="centerShape" presStyleLbl="vennNode1" presStyleIdx="0" presStyleCnt="6"/>
      <dgm:spPr/>
      <dgm:t>
        <a:bodyPr/>
        <a:lstStyle/>
        <a:p>
          <a:endParaRPr lang="es-ES"/>
        </a:p>
      </dgm:t>
    </dgm:pt>
    <dgm:pt modelId="{49197570-ABDC-4002-935A-488903E03B68}" type="pres">
      <dgm:prSet presAssocID="{195B47F4-F2C5-434D-B255-474119F46983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07481B-CBBA-4B6B-9DC4-C935395F4244}" type="pres">
      <dgm:prSet presAssocID="{13697823-B092-4E87-B03D-8D3220BC7941}" presName="node" presStyleLbl="vennNode1" presStyleIdx="2" presStyleCnt="6" custRadScaleRad="84403" custRadScaleInc="-26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CE4C6A-EA93-4999-934A-62AF1FD438D4}" type="pres">
      <dgm:prSet presAssocID="{6EEB5CAC-05F3-4067-AC5A-C324F475F95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7F69C9-130E-4456-A353-F6FE06A97919}" type="pres">
      <dgm:prSet presAssocID="{30103677-DF6E-43D2-9EF4-CC72354C9B2F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C4C474-3C0A-4538-ABD1-FC2BBE38A7B0}" type="pres">
      <dgm:prSet presAssocID="{BB84A7C4-477C-4215-B94F-E0132447504D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3BF512-AEC3-4979-80E1-14ACC0B03295}" type="presOf" srcId="{195B47F4-F2C5-434D-B255-474119F46983}" destId="{49197570-ABDC-4002-935A-488903E03B68}" srcOrd="0" destOrd="0" presId="urn:microsoft.com/office/officeart/2005/8/layout/radial3"/>
    <dgm:cxn modelId="{4C211A39-7953-44DA-BE62-6D085B66025B}" type="presOf" srcId="{95FBFCF8-45A5-48EA-BAA4-A50AB1E56219}" destId="{017C96F6-5AC8-4AEE-8722-35E72C75EEB1}" srcOrd="0" destOrd="0" presId="urn:microsoft.com/office/officeart/2005/8/layout/radial3"/>
    <dgm:cxn modelId="{C04E8DDC-1084-403B-916D-14C00483CA55}" type="presOf" srcId="{BB84A7C4-477C-4215-B94F-E0132447504D}" destId="{DCC4C474-3C0A-4538-ABD1-FC2BBE38A7B0}" srcOrd="0" destOrd="0" presId="urn:microsoft.com/office/officeart/2005/8/layout/radial3"/>
    <dgm:cxn modelId="{57E1205F-E680-457A-BA58-2B52A807DFFE}" srcId="{95FBFCF8-45A5-48EA-BAA4-A50AB1E56219}" destId="{13697823-B092-4E87-B03D-8D3220BC7941}" srcOrd="1" destOrd="0" parTransId="{17D0D5AE-36A2-478C-AE09-0350A6424956}" sibTransId="{A62967F5-7085-41BE-B1DC-FE0E8D2E0126}"/>
    <dgm:cxn modelId="{B93EFF82-22D6-41DF-BE41-1FB254FCF3F0}" srcId="{95FBFCF8-45A5-48EA-BAA4-A50AB1E56219}" destId="{6EEB5CAC-05F3-4067-AC5A-C324F475F953}" srcOrd="2" destOrd="0" parTransId="{F858FE38-B80C-4043-A779-74EBAFE4B001}" sibTransId="{5339868A-F0A3-476F-B141-4E925CFAC94A}"/>
    <dgm:cxn modelId="{6E06D1DF-ABF0-4DD0-9C71-DF0197A334C8}" type="presOf" srcId="{13697823-B092-4E87-B03D-8D3220BC7941}" destId="{9A07481B-CBBA-4B6B-9DC4-C935395F4244}" srcOrd="0" destOrd="0" presId="urn:microsoft.com/office/officeart/2005/8/layout/radial3"/>
    <dgm:cxn modelId="{1C39DCA1-04E0-42DB-94CE-C35EEE6671B8}" srcId="{95FBFCF8-45A5-48EA-BAA4-A50AB1E56219}" destId="{30103677-DF6E-43D2-9EF4-CC72354C9B2F}" srcOrd="3" destOrd="0" parTransId="{CEE3D2EB-6154-43B9-A48C-955CD03F902F}" sibTransId="{DEBC7E2B-9515-43E0-9A59-83E94E47A6BB}"/>
    <dgm:cxn modelId="{F2D0DF9D-15C1-4F7C-BF4E-F021DC21A2EC}" type="presOf" srcId="{30103677-DF6E-43D2-9EF4-CC72354C9B2F}" destId="{037F69C9-130E-4456-A353-F6FE06A97919}" srcOrd="0" destOrd="0" presId="urn:microsoft.com/office/officeart/2005/8/layout/radial3"/>
    <dgm:cxn modelId="{1729942F-27F4-4D86-BA83-4C89CA850F5C}" srcId="{95FBFCF8-45A5-48EA-BAA4-A50AB1E56219}" destId="{BB84A7C4-477C-4215-B94F-E0132447504D}" srcOrd="4" destOrd="0" parTransId="{74C2E9AA-791B-4620-A6E8-7CEB7EAF863D}" sibTransId="{EF9E7E7E-CB6D-4E5E-9825-36758447A22A}"/>
    <dgm:cxn modelId="{89983A22-91D1-43B4-97B7-DFFB782B3854}" srcId="{73B27D88-35E5-4513-9D1C-4BC99968FA74}" destId="{95FBFCF8-45A5-48EA-BAA4-A50AB1E56219}" srcOrd="0" destOrd="0" parTransId="{A1EA8129-A119-45B9-B319-FA612F9175E3}" sibTransId="{F8FAA53C-DAF9-4EB1-9F6D-8B256585C801}"/>
    <dgm:cxn modelId="{33D7DA68-A55A-49AA-B68F-8A4BFEDB8F16}" type="presOf" srcId="{6EEB5CAC-05F3-4067-AC5A-C324F475F953}" destId="{DACE4C6A-EA93-4999-934A-62AF1FD438D4}" srcOrd="0" destOrd="0" presId="urn:microsoft.com/office/officeart/2005/8/layout/radial3"/>
    <dgm:cxn modelId="{163E428C-5981-4C8E-B617-CF6A69471D7E}" type="presOf" srcId="{73B27D88-35E5-4513-9D1C-4BC99968FA74}" destId="{2F18E690-2D7F-425B-98F8-19BF435E5150}" srcOrd="0" destOrd="0" presId="urn:microsoft.com/office/officeart/2005/8/layout/radial3"/>
    <dgm:cxn modelId="{BBC40C2C-0003-4A22-B6C0-3D3E3A169D50}" srcId="{95FBFCF8-45A5-48EA-BAA4-A50AB1E56219}" destId="{195B47F4-F2C5-434D-B255-474119F46983}" srcOrd="0" destOrd="0" parTransId="{44CD26A1-99B9-4AAF-940D-F4633D1ED693}" sibTransId="{6E5CF7B8-0F86-4B34-B33A-0B0786D34CFA}"/>
    <dgm:cxn modelId="{2D1EDDBA-662F-44B0-9D33-0D74942A89F3}" type="presParOf" srcId="{2F18E690-2D7F-425B-98F8-19BF435E5150}" destId="{A8DB7C99-FD50-42AA-B09F-039615EEC446}" srcOrd="0" destOrd="0" presId="urn:microsoft.com/office/officeart/2005/8/layout/radial3"/>
    <dgm:cxn modelId="{D4DB87B6-A331-4AEF-BF2B-BFE685E4EE82}" type="presParOf" srcId="{A8DB7C99-FD50-42AA-B09F-039615EEC446}" destId="{017C96F6-5AC8-4AEE-8722-35E72C75EEB1}" srcOrd="0" destOrd="0" presId="urn:microsoft.com/office/officeart/2005/8/layout/radial3"/>
    <dgm:cxn modelId="{2B051276-8950-491D-8BED-B1920EAF17CB}" type="presParOf" srcId="{A8DB7C99-FD50-42AA-B09F-039615EEC446}" destId="{49197570-ABDC-4002-935A-488903E03B68}" srcOrd="1" destOrd="0" presId="urn:microsoft.com/office/officeart/2005/8/layout/radial3"/>
    <dgm:cxn modelId="{6DC79897-41E6-42F1-9EE2-091409C77CF3}" type="presParOf" srcId="{A8DB7C99-FD50-42AA-B09F-039615EEC446}" destId="{9A07481B-CBBA-4B6B-9DC4-C935395F4244}" srcOrd="2" destOrd="0" presId="urn:microsoft.com/office/officeart/2005/8/layout/radial3"/>
    <dgm:cxn modelId="{7F7BE3D1-6475-45DA-BAE0-E3DCC9B8B358}" type="presParOf" srcId="{A8DB7C99-FD50-42AA-B09F-039615EEC446}" destId="{DACE4C6A-EA93-4999-934A-62AF1FD438D4}" srcOrd="3" destOrd="0" presId="urn:microsoft.com/office/officeart/2005/8/layout/radial3"/>
    <dgm:cxn modelId="{3A04095A-EB54-4321-8A33-5716C2C3338F}" type="presParOf" srcId="{A8DB7C99-FD50-42AA-B09F-039615EEC446}" destId="{037F69C9-130E-4456-A353-F6FE06A97919}" srcOrd="4" destOrd="0" presId="urn:microsoft.com/office/officeart/2005/8/layout/radial3"/>
    <dgm:cxn modelId="{51707D9E-5B8B-4D4D-9B49-8BF8857744CD}" type="presParOf" srcId="{A8DB7C99-FD50-42AA-B09F-039615EEC446}" destId="{DCC4C474-3C0A-4538-ABD1-FC2BBE38A7B0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C96F6-5AC8-4AEE-8722-35E72C75EEB1}">
      <dsp:nvSpPr>
        <dsp:cNvPr id="0" name=""/>
        <dsp:cNvSpPr/>
      </dsp:nvSpPr>
      <dsp:spPr>
        <a:xfrm>
          <a:off x="2309888" y="1293422"/>
          <a:ext cx="2998261" cy="299826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700" b="1" kern="1200" dirty="0" smtClean="0"/>
            <a:t>Tipos de duelo</a:t>
          </a:r>
          <a:endParaRPr lang="es-ES" sz="4700" b="1" kern="1200" dirty="0"/>
        </a:p>
      </dsp:txBody>
      <dsp:txXfrm>
        <a:off x="2748973" y="1732507"/>
        <a:ext cx="2120091" cy="2120091"/>
      </dsp:txXfrm>
    </dsp:sp>
    <dsp:sp modelId="{49197570-ABDC-4002-935A-488903E03B68}">
      <dsp:nvSpPr>
        <dsp:cNvPr id="0" name=""/>
        <dsp:cNvSpPr/>
      </dsp:nvSpPr>
      <dsp:spPr>
        <a:xfrm>
          <a:off x="3059454" y="92503"/>
          <a:ext cx="1499130" cy="149913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1- Duelo Anticipatorio</a:t>
          </a:r>
          <a:endParaRPr lang="es-ES" sz="1400" b="1" kern="1200" dirty="0"/>
        </a:p>
      </dsp:txBody>
      <dsp:txXfrm>
        <a:off x="3278997" y="312046"/>
        <a:ext cx="1060044" cy="1060044"/>
      </dsp:txXfrm>
    </dsp:sp>
    <dsp:sp modelId="{9A07481B-CBBA-4B6B-9DC4-C935395F4244}">
      <dsp:nvSpPr>
        <dsp:cNvPr id="0" name=""/>
        <dsp:cNvSpPr/>
      </dsp:nvSpPr>
      <dsp:spPr>
        <a:xfrm>
          <a:off x="4607545" y="1482980"/>
          <a:ext cx="1499130" cy="149913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2- Duelo Retardado</a:t>
          </a:r>
          <a:endParaRPr lang="es-ES" sz="1400" b="1" kern="1200" dirty="0"/>
        </a:p>
      </dsp:txBody>
      <dsp:txXfrm>
        <a:off x="4827088" y="1702523"/>
        <a:ext cx="1060044" cy="1060044"/>
      </dsp:txXfrm>
    </dsp:sp>
    <dsp:sp modelId="{DACE4C6A-EA93-4999-934A-62AF1FD438D4}">
      <dsp:nvSpPr>
        <dsp:cNvPr id="0" name=""/>
        <dsp:cNvSpPr/>
      </dsp:nvSpPr>
      <dsp:spPr>
        <a:xfrm>
          <a:off x="4205920" y="3620963"/>
          <a:ext cx="1499130" cy="149913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3- Duelo Ambiguo</a:t>
          </a:r>
          <a:endParaRPr lang="es-ES" sz="1400" b="1" kern="1200" dirty="0"/>
        </a:p>
      </dsp:txBody>
      <dsp:txXfrm>
        <a:off x="4425463" y="3840506"/>
        <a:ext cx="1060044" cy="1060044"/>
      </dsp:txXfrm>
    </dsp:sp>
    <dsp:sp modelId="{037F69C9-130E-4456-A353-F6FE06A97919}">
      <dsp:nvSpPr>
        <dsp:cNvPr id="0" name=""/>
        <dsp:cNvSpPr/>
      </dsp:nvSpPr>
      <dsp:spPr>
        <a:xfrm>
          <a:off x="1912987" y="3620963"/>
          <a:ext cx="1499130" cy="149913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4- Duelo Crónico</a:t>
          </a:r>
          <a:endParaRPr lang="es-ES" sz="1400" b="1" kern="1200" dirty="0"/>
        </a:p>
      </dsp:txBody>
      <dsp:txXfrm>
        <a:off x="2132530" y="3840506"/>
        <a:ext cx="1060044" cy="1060044"/>
      </dsp:txXfrm>
    </dsp:sp>
    <dsp:sp modelId="{DCC4C474-3C0A-4538-ABD1-FC2BBE38A7B0}">
      <dsp:nvSpPr>
        <dsp:cNvPr id="0" name=""/>
        <dsp:cNvSpPr/>
      </dsp:nvSpPr>
      <dsp:spPr>
        <a:xfrm>
          <a:off x="1204432" y="1440255"/>
          <a:ext cx="1499130" cy="14991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5- Duelo patológico o complicado</a:t>
          </a:r>
          <a:endParaRPr lang="es-ES" sz="1400" b="1" kern="1200" dirty="0"/>
        </a:p>
      </dsp:txBody>
      <dsp:txXfrm>
        <a:off x="1423975" y="1659798"/>
        <a:ext cx="1060044" cy="1060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-95250" y="438149"/>
            <a:ext cx="9791700" cy="378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5" y="163654"/>
            <a:ext cx="1047750" cy="548991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>
            <a:off x="11068050" y="454409"/>
            <a:ext cx="1371600" cy="535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 userDrawn="1"/>
        </p:nvSpPr>
        <p:spPr>
          <a:xfrm>
            <a:off x="0" y="6468160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>
                    <a:lumMod val="65000"/>
                  </a:schemeClr>
                </a:solidFill>
              </a:rPr>
              <a:t>APOYOS EN EL PROCESO DE DUELO. GUÍA PARA ORGANIZACIONES</a:t>
            </a:r>
            <a:endParaRPr lang="es-E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0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5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0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32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85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65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79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5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93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76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1D76-E276-4EC4-ABEC-4757B206E6CE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D5E3-4593-4D60-B474-A74817A6C3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8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95600" y="412848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/>
              <a:t>“Solo las personas capaces de amar intensamente pueden sufrir un gran dolor, pero esta misma necesidad de amar sirve para contrarrestar sus duelos y las cura”.</a:t>
            </a:r>
            <a:endParaRPr lang="es-ES" dirty="0"/>
          </a:p>
          <a:p>
            <a:pPr algn="r"/>
            <a:r>
              <a:rPr lang="es-ES" dirty="0"/>
              <a:t>León </a:t>
            </a:r>
            <a:r>
              <a:rPr lang="es-ES" dirty="0" err="1"/>
              <a:t>Tolstói</a:t>
            </a:r>
            <a:endParaRPr lang="es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6" y="157324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QUINTA SESIÓN</a:t>
            </a:r>
            <a:endParaRPr lang="es-E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3616657" y="1446663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616656" y="2900331"/>
            <a:ext cx="4981433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>
            <a:extLst>
              <a:ext uri="{FF2B5EF4-FFF2-40B4-BE49-F238E27FC236}">
                <a16:creationId xmlns:a16="http://schemas.microsoft.com/office/drawing/2014/main" id="{63218D86-70E7-4ECD-BA3B-8546E0BBA182}"/>
              </a:ext>
            </a:extLst>
          </p:cNvPr>
          <p:cNvSpPr txBox="1">
            <a:spLocks/>
          </p:cNvSpPr>
          <p:nvPr/>
        </p:nvSpPr>
        <p:spPr>
          <a:xfrm>
            <a:off x="873575" y="2044278"/>
            <a:ext cx="10515601" cy="85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Tipos de duelo</a:t>
            </a:r>
            <a:endParaRPr lang="es-ES" sz="3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6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Título"/>
          <p:cNvSpPr txBox="1">
            <a:spLocks/>
          </p:cNvSpPr>
          <p:nvPr/>
        </p:nvSpPr>
        <p:spPr>
          <a:xfrm>
            <a:off x="911424" y="548680"/>
            <a:ext cx="7886700" cy="891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¿Qué haremos en esta sesión?</a:t>
            </a:r>
            <a:endParaRPr lang="es-ES" dirty="0"/>
          </a:p>
        </p:txBody>
      </p:sp>
      <p:sp>
        <p:nvSpPr>
          <p:cNvPr id="10" name="5 Rectángulo"/>
          <p:cNvSpPr/>
          <p:nvPr/>
        </p:nvSpPr>
        <p:spPr>
          <a:xfrm>
            <a:off x="623392" y="1440127"/>
            <a:ext cx="1101722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>
                <a:latin typeface="Arial" pitchFamily="34" charset="0"/>
                <a:cs typeface="Arial" pitchFamily="34" charset="0"/>
              </a:rPr>
              <a:t>En esta sesión aprenderemos que cada duelo, como cada persona, es diferente. Aunque atravesemos las distintas fases del duelo, cada uno lo hará de una forma. </a:t>
            </a:r>
          </a:p>
          <a:p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200" dirty="0">
                <a:latin typeface="Arial" pitchFamily="34" charset="0"/>
                <a:cs typeface="Arial" pitchFamily="34" charset="0"/>
              </a:rPr>
              <a:t>Conoceremos los distintos tipos de duelo en base a las circunstancias que envuelven a la pérdida.</a:t>
            </a:r>
          </a:p>
          <a:p>
            <a:pPr lvl="0"/>
            <a:endParaRPr lang="es-ES" sz="2200" dirty="0">
              <a:latin typeface="Arial" pitchFamily="34" charset="0"/>
              <a:cs typeface="Arial" pitchFamily="34" charset="0"/>
            </a:endParaRPr>
          </a:p>
          <a:p>
            <a:r>
              <a:rPr lang="es-ES" sz="2200" dirty="0">
                <a:latin typeface="Arial" pitchFamily="34" charset="0"/>
                <a:cs typeface="Arial" pitchFamily="34" charset="0"/>
              </a:rPr>
              <a:t>Dependiendo de cómo lo vivamos, el duelo puede ser retardado, ambiguo, anticipatorio, complicado, y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crónico.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200" dirty="0">
                <a:latin typeface="Arial" pitchFamily="34" charset="0"/>
                <a:cs typeface="Arial" pitchFamily="34" charset="0"/>
              </a:rPr>
              <a:t>Reconoceremos cuándo un duelo se convierte en patológico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se complica.</a:t>
            </a:r>
          </a:p>
          <a:p>
            <a:pPr lvl="0"/>
            <a:endParaRPr lang="es-ES" sz="2200" dirty="0">
              <a:latin typeface="Arial" pitchFamily="34" charset="0"/>
              <a:cs typeface="Arial" pitchFamily="34" charset="0"/>
            </a:endParaRPr>
          </a:p>
          <a:p>
            <a:r>
              <a:rPr lang="es-ES" sz="2200" dirty="0">
                <a:latin typeface="Arial" pitchFamily="34" charset="0"/>
                <a:cs typeface="Arial" pitchFamily="34" charset="0"/>
              </a:rPr>
              <a:t>Aprenderemos a diferenciar entre el duelo común (cuando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pérdida ha acontecido) y el duelo anticipatorio (cuando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hay 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conciencia de la cercanía de la muerte).</a:t>
            </a:r>
          </a:p>
        </p:txBody>
      </p:sp>
    </p:spTree>
    <p:extLst>
      <p:ext uri="{BB962C8B-B14F-4D97-AF65-F5344CB8AC3E}">
        <p14:creationId xmlns:p14="http://schemas.microsoft.com/office/powerpoint/2010/main" val="349829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3 Rectángulo"/>
          <p:cNvSpPr/>
          <p:nvPr/>
        </p:nvSpPr>
        <p:spPr>
          <a:xfrm>
            <a:off x="561728" y="2092897"/>
            <a:ext cx="10790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Todos los seres humanos nos encontramos con el duelo a menudo a lo largo de nuestra vida, ya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que,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por necesidad, sufrimos diferentes pérdidas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Cada pérdida implica un sufrimiento que cada uno de nosotros debe experimentar y superar.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Lo común a todo duelo es que implica una pérdida. Sin embargo, y dado que las pérdidas pueden ser de diversa naturaleza, también existen diferentes tipos de duelo.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23392" y="98072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Tipos de 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7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3 Rectángulo"/>
          <p:cNvSpPr/>
          <p:nvPr/>
        </p:nvSpPr>
        <p:spPr>
          <a:xfrm>
            <a:off x="489720" y="2020888"/>
            <a:ext cx="10934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Se habla de “duelos evolutivos” cuando se refieren a las pérdidas que implica el paso de una edad a otra.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También se mencionan los “duelos sociales”, como la pérdida de un empleo, la jubilación, etc.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Sin embargo, los duelos que más dificultades traen son los que se originan en la pérdida de personas amadas, especialmente por muerte.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Esto se debe a que la mayoría de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veces se acaba el vínculo, pero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el amor, ni los sueños, fantasías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esperanzas que lo acompañan.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51384" y="90872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Tipos de 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8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51384" y="90872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Tipos de duelo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51 Diagrama"/>
          <p:cNvGraphicFramePr/>
          <p:nvPr>
            <p:extLst>
              <p:ext uri="{D42A27DB-BD31-4B8C-83A1-F6EECF244321}">
                <p14:modId xmlns:p14="http://schemas.microsoft.com/office/powerpoint/2010/main" val="2784194621"/>
              </p:ext>
            </p:extLst>
          </p:nvPr>
        </p:nvGraphicFramePr>
        <p:xfrm>
          <a:off x="3071664" y="1052736"/>
          <a:ext cx="7618039" cy="521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09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550139" y="805446"/>
            <a:ext cx="6286599" cy="14564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Duelo anticipatorio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Empezamos a elaborar el duelo antes de que se produzca la pérdida, a menudo ayuda a prepararse para la misma</a:t>
            </a:r>
            <a:r>
              <a:rPr lang="es-E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10 Grupo"/>
          <p:cNvGrpSpPr/>
          <p:nvPr/>
        </p:nvGrpSpPr>
        <p:grpSpPr>
          <a:xfrm>
            <a:off x="263352" y="528280"/>
            <a:ext cx="1892608" cy="1892608"/>
            <a:chOff x="3862469" y="116782"/>
            <a:chExt cx="1892608" cy="1892608"/>
          </a:xfrm>
        </p:grpSpPr>
        <p:sp>
          <p:nvSpPr>
            <p:cNvPr id="4" name="11 Elipse"/>
            <p:cNvSpPr/>
            <p:nvPr/>
          </p:nvSpPr>
          <p:spPr>
            <a:xfrm>
              <a:off x="3862469" y="116782"/>
              <a:ext cx="1892608" cy="18926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" name="Elipse 4"/>
            <p:cNvSpPr/>
            <p:nvPr/>
          </p:nvSpPr>
          <p:spPr>
            <a:xfrm>
              <a:off x="4139635" y="393948"/>
              <a:ext cx="1338276" cy="1338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/>
                <a:t>1- Duelo Anticipatorio</a:t>
              </a:r>
            </a:p>
          </p:txBody>
        </p:sp>
      </p:grpSp>
      <p:grpSp>
        <p:nvGrpSpPr>
          <p:cNvPr id="6" name="17 Grupo"/>
          <p:cNvGrpSpPr/>
          <p:nvPr/>
        </p:nvGrpSpPr>
        <p:grpSpPr>
          <a:xfrm>
            <a:off x="9624392" y="2408823"/>
            <a:ext cx="1892608" cy="1892608"/>
            <a:chOff x="5816889" y="1872218"/>
            <a:chExt cx="1892608" cy="1892608"/>
          </a:xfrm>
        </p:grpSpPr>
        <p:sp>
          <p:nvSpPr>
            <p:cNvPr id="7" name="18 Elipse"/>
            <p:cNvSpPr/>
            <p:nvPr/>
          </p:nvSpPr>
          <p:spPr>
            <a:xfrm>
              <a:off x="5816889" y="1872218"/>
              <a:ext cx="1892608" cy="18926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Elipse 4"/>
            <p:cNvSpPr/>
            <p:nvPr/>
          </p:nvSpPr>
          <p:spPr>
            <a:xfrm>
              <a:off x="6094055" y="2149384"/>
              <a:ext cx="1338276" cy="1338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/>
                <a:t>2- Duelo Retardado</a:t>
              </a:r>
            </a:p>
          </p:txBody>
        </p:sp>
      </p:grpSp>
      <p:sp>
        <p:nvSpPr>
          <p:cNvPr id="9" name="9 Rectángulo"/>
          <p:cNvSpPr/>
          <p:nvPr/>
        </p:nvSpPr>
        <p:spPr>
          <a:xfrm>
            <a:off x="2550139" y="2565433"/>
            <a:ext cx="65682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Duelo retardado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Cuando toda la actividad termina, la persona se encuentra con la soledad, hay más tiempo para tomar conciencia “es extraño que llore ahora y no llorara entonces”.</a:t>
            </a:r>
          </a:p>
        </p:txBody>
      </p:sp>
      <p:grpSp>
        <p:nvGrpSpPr>
          <p:cNvPr id="10" name="21 Grupo"/>
          <p:cNvGrpSpPr/>
          <p:nvPr/>
        </p:nvGrpSpPr>
        <p:grpSpPr>
          <a:xfrm>
            <a:off x="263352" y="4653136"/>
            <a:ext cx="1892608" cy="1892608"/>
            <a:chOff x="5309849" y="4571358"/>
            <a:chExt cx="1892608" cy="1892608"/>
          </a:xfrm>
        </p:grpSpPr>
        <p:sp>
          <p:nvSpPr>
            <p:cNvPr id="11" name="22 Elipse"/>
            <p:cNvSpPr/>
            <p:nvPr/>
          </p:nvSpPr>
          <p:spPr>
            <a:xfrm>
              <a:off x="5309849" y="4571358"/>
              <a:ext cx="1892608" cy="18926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5587015" y="4848524"/>
              <a:ext cx="1338276" cy="1338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/>
                <a:t>3- Duelo Ambiguo</a:t>
              </a:r>
            </a:p>
          </p:txBody>
        </p:sp>
      </p:grpSp>
      <p:sp>
        <p:nvSpPr>
          <p:cNvPr id="13" name="13 Rectángulo"/>
          <p:cNvSpPr/>
          <p:nvPr/>
        </p:nvSpPr>
        <p:spPr>
          <a:xfrm>
            <a:off x="2550139" y="4814610"/>
            <a:ext cx="59970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Duelo ambiguo: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 Un ser querido desaparecido, sin certeza de muerte, pérdida de un hijo que nunca llegó a tener, abortos…</a:t>
            </a:r>
          </a:p>
        </p:txBody>
      </p:sp>
    </p:spTree>
    <p:extLst>
      <p:ext uri="{BB962C8B-B14F-4D97-AF65-F5344CB8AC3E}">
        <p14:creationId xmlns:p14="http://schemas.microsoft.com/office/powerpoint/2010/main" val="174233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783632" y="1137520"/>
            <a:ext cx="6286599" cy="14564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Duelo crónico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Vivido con un sentimiento de gran inseguridad al faltar la persona que murió. No se reintegra con normalidad en el tejido social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9 Rectángulo"/>
          <p:cNvSpPr/>
          <p:nvPr/>
        </p:nvSpPr>
        <p:spPr>
          <a:xfrm>
            <a:off x="2783632" y="2956854"/>
            <a:ext cx="65682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Duelo patológico o complicado: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Se puede vivir alguna patología psiquiátrica como depresión mayor, ansiedad y la conducta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desadaptativa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 Puede llevar consumo de sustancias tóxicas o alcohol.</a:t>
            </a:r>
          </a:p>
        </p:txBody>
      </p:sp>
      <p:grpSp>
        <p:nvGrpSpPr>
          <p:cNvPr id="4" name="15 Grupo"/>
          <p:cNvGrpSpPr/>
          <p:nvPr/>
        </p:nvGrpSpPr>
        <p:grpSpPr>
          <a:xfrm>
            <a:off x="551384" y="860354"/>
            <a:ext cx="1892608" cy="1892608"/>
            <a:chOff x="2415090" y="4571358"/>
            <a:chExt cx="1892608" cy="1892608"/>
          </a:xfrm>
        </p:grpSpPr>
        <p:sp>
          <p:nvSpPr>
            <p:cNvPr id="5" name="16 Elipse"/>
            <p:cNvSpPr/>
            <p:nvPr/>
          </p:nvSpPr>
          <p:spPr>
            <a:xfrm>
              <a:off x="2415090" y="4571358"/>
              <a:ext cx="1892608" cy="18926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ipse 4"/>
            <p:cNvSpPr/>
            <p:nvPr/>
          </p:nvSpPr>
          <p:spPr>
            <a:xfrm>
              <a:off x="2692256" y="4848524"/>
              <a:ext cx="1338276" cy="1338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/>
                <a:t>4- Duelo </a:t>
              </a:r>
              <a:r>
                <a:rPr lang="es-ES" b="1" dirty="0" smtClean="0"/>
                <a:t>crónico</a:t>
              </a:r>
              <a:endParaRPr lang="es-ES" b="1" dirty="0"/>
            </a:p>
          </p:txBody>
        </p:sp>
      </p:grpSp>
      <p:grpSp>
        <p:nvGrpSpPr>
          <p:cNvPr id="7" name="24 Grupo"/>
          <p:cNvGrpSpPr/>
          <p:nvPr/>
        </p:nvGrpSpPr>
        <p:grpSpPr>
          <a:xfrm>
            <a:off x="9696400" y="2980046"/>
            <a:ext cx="1892608" cy="1892608"/>
            <a:chOff x="1520560" y="1818279"/>
            <a:chExt cx="1892608" cy="1892608"/>
          </a:xfrm>
        </p:grpSpPr>
        <p:sp>
          <p:nvSpPr>
            <p:cNvPr id="8" name="25 Elipse"/>
            <p:cNvSpPr/>
            <p:nvPr/>
          </p:nvSpPr>
          <p:spPr>
            <a:xfrm>
              <a:off x="1520560" y="1818279"/>
              <a:ext cx="1892608" cy="18926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1797726" y="2095445"/>
              <a:ext cx="1338276" cy="1338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b="1" dirty="0"/>
                <a:t>5- Duelo patológico o complicado</a:t>
              </a:r>
            </a:p>
          </p:txBody>
        </p:sp>
      </p:grpSp>
      <p:sp>
        <p:nvSpPr>
          <p:cNvPr id="10" name="1 Rectángulo"/>
          <p:cNvSpPr/>
          <p:nvPr/>
        </p:nvSpPr>
        <p:spPr>
          <a:xfrm>
            <a:off x="263352" y="5013177"/>
            <a:ext cx="11325656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Debido a la crisis sanitaria provocada por el Covid-19 y el impacto que ha tenido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las personas que han vivido pérdidas significativas, es probable que pueda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haber</a:t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más dificultades en la elaboración del duelo.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08036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401</Words>
  <Application>Microsoft Office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5ª Sesión “Tipos de duelo”</dc:title>
  <dc:creator>Andoni Gonzalez</dc:creator>
  <cp:lastModifiedBy>Marta Ropero Navarro</cp:lastModifiedBy>
  <cp:revision>18</cp:revision>
  <dcterms:created xsi:type="dcterms:W3CDTF">2020-06-04T08:52:16Z</dcterms:created>
  <dcterms:modified xsi:type="dcterms:W3CDTF">2020-07-23T09:22:27Z</dcterms:modified>
</cp:coreProperties>
</file>