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9" r:id="rId6"/>
    <p:sldId id="278" r:id="rId7"/>
    <p:sldId id="280" r:id="rId8"/>
    <p:sldId id="277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1D76-E276-4EC4-ABEC-4757B206E6CE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D5E3-4593-4D60-B474-A74817A6C31D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Conector recto 6"/>
          <p:cNvCxnSpPr/>
          <p:nvPr userDrawn="1"/>
        </p:nvCxnSpPr>
        <p:spPr>
          <a:xfrm>
            <a:off x="-95250" y="438149"/>
            <a:ext cx="9791700" cy="378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8375" y="163654"/>
            <a:ext cx="1047750" cy="548991"/>
          </a:xfrm>
          <a:prstGeom prst="rect">
            <a:avLst/>
          </a:prstGeom>
        </p:spPr>
      </p:pic>
      <p:cxnSp>
        <p:nvCxnSpPr>
          <p:cNvPr id="9" name="Conector recto 8"/>
          <p:cNvCxnSpPr/>
          <p:nvPr userDrawn="1"/>
        </p:nvCxnSpPr>
        <p:spPr>
          <a:xfrm>
            <a:off x="11068050" y="454409"/>
            <a:ext cx="1371600" cy="535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/>
          <p:cNvSpPr/>
          <p:nvPr userDrawn="1"/>
        </p:nvSpPr>
        <p:spPr>
          <a:xfrm>
            <a:off x="0" y="6468160"/>
            <a:ext cx="1219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b="1" dirty="0" smtClean="0">
                <a:solidFill>
                  <a:schemeClr val="bg1">
                    <a:lumMod val="65000"/>
                  </a:schemeClr>
                </a:solidFill>
              </a:rPr>
              <a:t>APOYOS EN EL PROCESO DE DUELO. GUÍA PARA ORGANIZACIONES</a:t>
            </a:r>
            <a:endParaRPr lang="es-ES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20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1D76-E276-4EC4-ABEC-4757B206E6CE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D5E3-4593-4D60-B474-A74817A6C3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153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1D76-E276-4EC4-ABEC-4757B206E6CE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D5E3-4593-4D60-B474-A74817A6C3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800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1D76-E276-4EC4-ABEC-4757B206E6CE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D5E3-4593-4D60-B474-A74817A6C3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632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1D76-E276-4EC4-ABEC-4757B206E6CE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D5E3-4593-4D60-B474-A74817A6C3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3852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1D76-E276-4EC4-ABEC-4757B206E6CE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D5E3-4593-4D60-B474-A74817A6C3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265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1D76-E276-4EC4-ABEC-4757B206E6CE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D5E3-4593-4D60-B474-A74817A6C3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798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1D76-E276-4EC4-ABEC-4757B206E6CE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D5E3-4593-4D60-B474-A74817A6C3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95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1D76-E276-4EC4-ABEC-4757B206E6CE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D5E3-4593-4D60-B474-A74817A6C3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693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1D76-E276-4EC4-ABEC-4757B206E6CE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D5E3-4593-4D60-B474-A74817A6C3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976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1D76-E276-4EC4-ABEC-4757B206E6CE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D5E3-4593-4D60-B474-A74817A6C3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46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71D76-E276-4EC4-ABEC-4757B206E6CE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3D5E3-4593-4D60-B474-A74817A6C3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788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 txBox="1">
            <a:spLocks/>
          </p:cNvSpPr>
          <p:nvPr/>
        </p:nvSpPr>
        <p:spPr>
          <a:xfrm>
            <a:off x="2016575" y="4067425"/>
            <a:ext cx="8229600" cy="19770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Elaborar el duelo supone no sólo integrar la pérdida, asumir la </a:t>
            </a:r>
            <a:r>
              <a:rPr lang="es-ES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desaparición </a:t>
            </a:r>
            <a:r>
              <a:rPr lang="es-ES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 ser querido, aceptar que murió, sino también integrar la propia mortalidad, cuya conciencia se hace más patente con ocasión de la muerte de la persona querida. </a:t>
            </a:r>
            <a:r>
              <a:rPr lang="es-ES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También hay muerte, pues, en los supervivientes.</a:t>
            </a:r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</a:t>
            </a:r>
          </a:p>
          <a:p>
            <a:pPr algn="r"/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José Carlos Bermejo</a:t>
            </a:r>
            <a:endParaRPr lang="es-E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63218D86-70E7-4ECD-BA3B-8546E0BBA182}"/>
              </a:ext>
            </a:extLst>
          </p:cNvPr>
          <p:cNvSpPr txBox="1">
            <a:spLocks/>
          </p:cNvSpPr>
          <p:nvPr/>
        </p:nvSpPr>
        <p:spPr>
          <a:xfrm>
            <a:off x="873576" y="1573248"/>
            <a:ext cx="10515601" cy="856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SEXTA SESIÓN</a:t>
            </a:r>
            <a:endParaRPr lang="es-ES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Conector recto 4"/>
          <p:cNvCxnSpPr/>
          <p:nvPr/>
        </p:nvCxnSpPr>
        <p:spPr>
          <a:xfrm>
            <a:off x="3616657" y="1446663"/>
            <a:ext cx="4981433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>
            <a:off x="3616656" y="2900331"/>
            <a:ext cx="4981433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>
            <a:extLst>
              <a:ext uri="{FF2B5EF4-FFF2-40B4-BE49-F238E27FC236}">
                <a16:creationId xmlns:a16="http://schemas.microsoft.com/office/drawing/2014/main" id="{63218D86-70E7-4ECD-BA3B-8546E0BBA182}"/>
              </a:ext>
            </a:extLst>
          </p:cNvPr>
          <p:cNvSpPr txBox="1">
            <a:spLocks/>
          </p:cNvSpPr>
          <p:nvPr/>
        </p:nvSpPr>
        <p:spPr>
          <a:xfrm>
            <a:off x="873575" y="2044278"/>
            <a:ext cx="10515601" cy="856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Afrontando el duelo</a:t>
            </a:r>
            <a:endParaRPr lang="es-ES" sz="3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368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Título"/>
          <p:cNvSpPr txBox="1">
            <a:spLocks/>
          </p:cNvSpPr>
          <p:nvPr/>
        </p:nvSpPr>
        <p:spPr>
          <a:xfrm>
            <a:off x="623392" y="692696"/>
            <a:ext cx="7886700" cy="8914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>
                <a:latin typeface="Arial" panose="020B0604020202020204" pitchFamily="34" charset="0"/>
                <a:cs typeface="Arial" panose="020B0604020202020204" pitchFamily="34" charset="0"/>
              </a:rPr>
              <a:t>¿Qué haremos en esta sesión?</a:t>
            </a:r>
            <a:endParaRPr lang="es-ES" dirty="0"/>
          </a:p>
        </p:txBody>
      </p:sp>
      <p:sp>
        <p:nvSpPr>
          <p:cNvPr id="9" name="5 Rectángulo"/>
          <p:cNvSpPr/>
          <p:nvPr/>
        </p:nvSpPr>
        <p:spPr>
          <a:xfrm>
            <a:off x="335360" y="1944183"/>
            <a:ext cx="1101722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latin typeface="Arial" pitchFamily="34" charset="0"/>
                <a:cs typeface="Arial" pitchFamily="34" charset="0"/>
              </a:rPr>
              <a:t>En esta sesión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conoceremos las estrategias que nos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pueden ayudar a afrontar el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duelo: </a:t>
            </a: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r>
              <a:rPr lang="es-ES" sz="2000" dirty="0">
                <a:latin typeface="Arial" pitchFamily="34" charset="0"/>
                <a:cs typeface="Arial" pitchFamily="34" charset="0"/>
              </a:rPr>
              <a:t>1- Asumir y aceptar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la realidad de la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muerte.</a:t>
            </a: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r>
              <a:rPr lang="es-ES" sz="2000" dirty="0">
                <a:latin typeface="Arial" pitchFamily="34" charset="0"/>
                <a:cs typeface="Arial" pitchFamily="34" charset="0"/>
              </a:rPr>
              <a:t>2- Trabajar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las emociones asociadas a la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pérdida.</a:t>
            </a: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r>
              <a:rPr lang="es-ES" sz="2000" dirty="0">
                <a:latin typeface="Arial" pitchFamily="34" charset="0"/>
                <a:cs typeface="Arial" pitchFamily="34" charset="0"/>
              </a:rPr>
              <a:t>3- Aprender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a vivir sin el ser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querido.</a:t>
            </a: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r>
              <a:rPr lang="es-ES" sz="2000" dirty="0">
                <a:latin typeface="Arial" pitchFamily="34" charset="0"/>
                <a:cs typeface="Arial" pitchFamily="34" charset="0"/>
              </a:rPr>
              <a:t>4- Recolocar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emocionalmente al ser querido y seguir viviendo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sz="2000" dirty="0">
                <a:latin typeface="Arial" pitchFamily="34" charset="0"/>
                <a:cs typeface="Arial" pitchFamily="34" charset="0"/>
              </a:rPr>
              <a:t>También aprenderemos las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tareas concretas que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se pueden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realizar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en cada una de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estas 4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estrategias.</a:t>
            </a: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416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623392" y="692696"/>
            <a:ext cx="777686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Afrontando el duelo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551384" y="1817226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itchFamily="34" charset="0"/>
                <a:cs typeface="Arial" pitchFamily="34" charset="0"/>
              </a:rPr>
              <a:t>Cada persona tiene su forma de elaborar el duelo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No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existe una única manera de vivir el dolor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 Hay 4 cosas que nos pueden ayudar a elaborar el duelo: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23392" y="3277990"/>
            <a:ext cx="97210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1-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Asumir y aceptar la realidad de la muerte.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2- Trabajar las emociones asociadas a la pérdida.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3- Aprender a vivir sin el ser querido.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4- Recolocar emocionalmente al ser querido y seguir viviendo.</a:t>
            </a:r>
          </a:p>
        </p:txBody>
      </p:sp>
    </p:spTree>
    <p:extLst>
      <p:ext uri="{BB962C8B-B14F-4D97-AF65-F5344CB8AC3E}">
        <p14:creationId xmlns:p14="http://schemas.microsoft.com/office/powerpoint/2010/main" val="3352414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623392" y="836712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1- Asumir y aceptar la realidad de la muerte.</a:t>
            </a:r>
          </a:p>
          <a:p>
            <a:pPr algn="l"/>
            <a:endParaRPr lang="es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E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5 Rectángulo"/>
          <p:cNvSpPr/>
          <p:nvPr/>
        </p:nvSpPr>
        <p:spPr>
          <a:xfrm>
            <a:off x="551384" y="2667684"/>
            <a:ext cx="10225136" cy="3170099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Hablar de la muerte, de lo que sucedió, del funeral. Hablar de esto ayuda a “mirar” dentro de cada uno y a ir tomando conciencia de la muerte.</a:t>
            </a: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Hablar en pasado.</a:t>
            </a: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Relacionar la tristeza con la pérdida.</a:t>
            </a: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Explorar qué hemos hecho con las pertenencias.</a:t>
            </a:r>
          </a:p>
          <a:p>
            <a:pPr marL="285750" indent="-285750">
              <a:buFont typeface="Arial" pitchFamily="34" charset="0"/>
              <a:buChar char="•"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Hablar de si visitamos el cementerio o el lugar en el que se encuentran las cenizas.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5159896" y="1568376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>
                <a:latin typeface="Arial" pitchFamily="34" charset="0"/>
                <a:cs typeface="Arial" pitchFamily="34" charset="0"/>
              </a:rPr>
              <a:t>Es tomar conciencia de la pérdida, quién era esa persona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y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qué significaba para mí</a:t>
            </a:r>
          </a:p>
        </p:txBody>
      </p:sp>
      <p:pic>
        <p:nvPicPr>
          <p:cNvPr id="9" name="Picture 10" descr="15 a 30 dias del injerto capilar con la técnica FUE con implanter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784" y="1418263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140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623392" y="836712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 Trabajar las emociones asociadas a la pérdida.</a:t>
            </a:r>
          </a:p>
          <a:p>
            <a:pPr algn="l"/>
            <a:endParaRPr lang="es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E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5 Rectángulo"/>
          <p:cNvSpPr/>
          <p:nvPr/>
        </p:nvSpPr>
        <p:spPr>
          <a:xfrm>
            <a:off x="551384" y="2667684"/>
            <a:ext cx="10225136" cy="3539430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No tener miedo a las emociones que aparecen en nosotros.</a:t>
            </a:r>
          </a:p>
          <a:p>
            <a:pPr marL="285750" indent="-285750">
              <a:buFont typeface="Arial" pitchFamily="34" charset="0"/>
              <a:buChar char="•"/>
            </a:pP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Podemos sentir, rabia, culpa, ansiedad, tristeza e incluso alegría. Tenemos que saber que esto es normal, y tenemos que darnos permiso para sentir esas emociones. </a:t>
            </a:r>
          </a:p>
          <a:p>
            <a:pPr marL="285750" indent="-285750">
              <a:buFont typeface="Arial" pitchFamily="34" charset="0"/>
              <a:buChar char="•"/>
            </a:pP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Pedir ayuda, no pasa nada por compartir cómo nos sentimos.</a:t>
            </a:r>
          </a:p>
          <a:p>
            <a:pPr marL="285750" indent="-285750">
              <a:buFont typeface="Arial" pitchFamily="34" charset="0"/>
              <a:buChar char="•"/>
            </a:pP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Podemos pensar que nos hemos despedido de vínculo (una relación), no de una persona.</a:t>
            </a:r>
          </a:p>
          <a:p>
            <a:pPr marL="285750" indent="-285750">
              <a:buFont typeface="Arial" pitchFamily="34" charset="0"/>
              <a:buChar char="•"/>
            </a:pP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Podemos preguntarnos qué es lo que más y menos añoramos de la persona.</a:t>
            </a:r>
          </a:p>
          <a:p>
            <a:pPr marL="285750" indent="-285750">
              <a:buFont typeface="Arial" pitchFamily="34" charset="0"/>
              <a:buChar char="•"/>
            </a:pP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Las fotos y los recuerdos pueden ayudarnos a expresar cómo nos sentimos.</a:t>
            </a:r>
          </a:p>
          <a:p>
            <a:pPr marL="285750" indent="-285750">
              <a:buFont typeface="Arial" pitchFamily="34" charset="0"/>
              <a:buChar char="•"/>
            </a:pP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Dibujar cómo es el dolor que sentimos también puede ser un buen ejercicio.</a:t>
            </a:r>
          </a:p>
        </p:txBody>
      </p:sp>
      <p:sp>
        <p:nvSpPr>
          <p:cNvPr id="8" name="11 CuadroTexto"/>
          <p:cNvSpPr txBox="1"/>
          <p:nvPr/>
        </p:nvSpPr>
        <p:spPr>
          <a:xfrm>
            <a:off x="5159896" y="1568376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>
                <a:latin typeface="Arial" pitchFamily="34" charset="0"/>
                <a:cs typeface="Arial" pitchFamily="34" charset="0"/>
              </a:rPr>
              <a:t>Es reconocer nuestros sentimientos y expresar las emociones.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0" descr="15 a 30 dias del injerto capilar con la técnica FUE con implanter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784" y="1418263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814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623392" y="836712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3- Aprender a vivir sin el ser querido.</a:t>
            </a:r>
          </a:p>
          <a:p>
            <a:pPr algn="l"/>
            <a:endParaRPr lang="es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E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5 Rectángulo"/>
          <p:cNvSpPr/>
          <p:nvPr/>
        </p:nvSpPr>
        <p:spPr>
          <a:xfrm>
            <a:off x="551384" y="3007926"/>
            <a:ext cx="10225136" cy="2308324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Cuando pensemos en la persona, tenemos que hacerlo recordándola tal y como era, con sus cosas buenas y con las no tan buenas. </a:t>
            </a:r>
          </a:p>
          <a:p>
            <a:pPr marL="285750" indent="-285750">
              <a:buFont typeface="Arial" pitchFamily="34" charset="0"/>
              <a:buChar char="•"/>
            </a:pP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Aceptar lo que sentimos por la persona fallecida y pensar en ella desde el recuerdo.</a:t>
            </a:r>
          </a:p>
          <a:p>
            <a:pPr marL="285750" indent="-285750">
              <a:buFont typeface="Arial" pitchFamily="34" charset="0"/>
              <a:buChar char="•"/>
            </a:pP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Podemos pensar o escribir la “huella vital” que nos ha dejado la persona, es decir, todo aquello que nos ha marcado, los momentos especiales junto a ella.</a:t>
            </a:r>
          </a:p>
          <a:p>
            <a:pPr marL="285750" indent="-285750">
              <a:buFont typeface="Arial" pitchFamily="34" charset="0"/>
              <a:buChar char="•"/>
            </a:pP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También podemos escribir la “carta que no se envía”, a modo de despedida</a:t>
            </a:r>
          </a:p>
        </p:txBody>
      </p:sp>
      <p:sp>
        <p:nvSpPr>
          <p:cNvPr id="8" name="11 CuadroTexto"/>
          <p:cNvSpPr txBox="1"/>
          <p:nvPr/>
        </p:nvSpPr>
        <p:spPr>
          <a:xfrm>
            <a:off x="5159896" y="1568376"/>
            <a:ext cx="62646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i="1" dirty="0">
                <a:latin typeface="Arial" pitchFamily="34" charset="0"/>
                <a:cs typeface="Arial" pitchFamily="34" charset="0"/>
              </a:rPr>
              <a:t>“Nunca se olvida a una persona que se quiere y se pierde, simplemente se aprende a vivir sin ella. Nunca se llena el vacío que deja, simplemente se hace un poco más pequeño”. </a:t>
            </a:r>
            <a:endParaRPr lang="es-ES" sz="20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0" descr="15 a 30 dias del injerto capilar con la técnica FUE con implanter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784" y="1418263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793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623392" y="836712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4- Recolocar emocionalmente al ser querido y seguir viviendo.</a:t>
            </a:r>
          </a:p>
          <a:p>
            <a:pPr algn="l"/>
            <a:endParaRPr lang="es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E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5 Rectángulo"/>
          <p:cNvSpPr/>
          <p:nvPr/>
        </p:nvSpPr>
        <p:spPr>
          <a:xfrm>
            <a:off x="551384" y="3007926"/>
            <a:ext cx="10225136" cy="1569660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Identificar las cosas que hacía la persona, así como las responsabilidades que tenía. </a:t>
            </a:r>
          </a:p>
          <a:p>
            <a:pPr marL="285750" indent="-285750">
              <a:buFont typeface="Arial" pitchFamily="34" charset="0"/>
              <a:buChar char="•"/>
            </a:pP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Ver quién puede encargarse ahora de todo eso. Quizás nosotros mismos podemos hacerlo.</a:t>
            </a:r>
          </a:p>
          <a:p>
            <a:pPr marL="285750" indent="-285750">
              <a:buFont typeface="Arial" pitchFamily="34" charset="0"/>
              <a:buChar char="•"/>
            </a:pP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Nos va a faltar el cariño de la persona y quizás nos sintamos solos. Podemos recordar cómo era nuestra relación y pensar en ella siempre que queramos.</a:t>
            </a:r>
          </a:p>
        </p:txBody>
      </p:sp>
      <p:sp>
        <p:nvSpPr>
          <p:cNvPr id="8" name="11 CuadroTexto"/>
          <p:cNvSpPr txBox="1"/>
          <p:nvPr/>
        </p:nvSpPr>
        <p:spPr>
          <a:xfrm>
            <a:off x="5159896" y="1568376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Arial" pitchFamily="34" charset="0"/>
                <a:cs typeface="Arial" pitchFamily="34" charset="0"/>
              </a:rPr>
              <a:t>Tiene que ver con la ilusión, con involucrarse de nuevo en actividades y planificar el futuro.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0" descr="15 a 30 dias del injerto capilar con la técnica FUE con implanter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784" y="1418263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450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83432" y="2551837"/>
            <a:ext cx="100811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Arial" pitchFamily="34" charset="0"/>
                <a:cs typeface="Arial" pitchFamily="34" charset="0"/>
              </a:rPr>
              <a:t>Podemos decir que hemos completado un duelo cuando somos capaces de recordar a quien hemos perdido sin sentir dolor, cuando hemos aprendido a vivir sin él o ella, cuando hemos dejado de vivir en el pasado y podemos invertir de nuevo toda nuestra energía en la vida y en las personas que nos rodean. 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5199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1416</TotalTime>
  <Words>721</Words>
  <Application>Microsoft Office PowerPoint</Application>
  <PresentationFormat>Panorámica</PresentationFormat>
  <Paragraphs>71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5ª Sesión “Tipos de duelo”</dc:title>
  <dc:creator>Andoni Gonzalez</dc:creator>
  <cp:lastModifiedBy>Ana Gallardo</cp:lastModifiedBy>
  <cp:revision>26</cp:revision>
  <dcterms:created xsi:type="dcterms:W3CDTF">2020-06-04T08:52:16Z</dcterms:created>
  <dcterms:modified xsi:type="dcterms:W3CDTF">2020-07-08T11:45:04Z</dcterms:modified>
</cp:coreProperties>
</file>