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9" r:id="rId5"/>
    <p:sldId id="270" r:id="rId6"/>
    <p:sldId id="271" r:id="rId7"/>
    <p:sldId id="272" r:id="rId8"/>
    <p:sldId id="273" r:id="rId9"/>
    <p:sldId id="267"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7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cxnSp>
        <p:nvCxnSpPr>
          <p:cNvPr id="7" name="Conector recto 6"/>
          <p:cNvCxnSpPr/>
          <p:nvPr userDrawn="1"/>
        </p:nvCxnSpPr>
        <p:spPr>
          <a:xfrm>
            <a:off x="-95250" y="438149"/>
            <a:ext cx="9791700" cy="37878"/>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58375" y="163654"/>
            <a:ext cx="1047750" cy="548991"/>
          </a:xfrm>
          <a:prstGeom prst="rect">
            <a:avLst/>
          </a:prstGeom>
        </p:spPr>
      </p:pic>
      <p:cxnSp>
        <p:nvCxnSpPr>
          <p:cNvPr id="9" name="Conector recto 8"/>
          <p:cNvCxnSpPr/>
          <p:nvPr userDrawn="1"/>
        </p:nvCxnSpPr>
        <p:spPr>
          <a:xfrm>
            <a:off x="11068050" y="454409"/>
            <a:ext cx="1371600" cy="5358"/>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Rectángulo 9"/>
          <p:cNvSpPr/>
          <p:nvPr userDrawn="1"/>
        </p:nvSpPr>
        <p:spPr>
          <a:xfrm>
            <a:off x="0" y="6468160"/>
            <a:ext cx="12192000" cy="276999"/>
          </a:xfrm>
          <a:prstGeom prst="rect">
            <a:avLst/>
          </a:prstGeom>
        </p:spPr>
        <p:txBody>
          <a:bodyPr wrap="square">
            <a:spAutoFit/>
          </a:bodyPr>
          <a:lstStyle/>
          <a:p>
            <a:pPr algn="ctr"/>
            <a:r>
              <a:rPr lang="es-ES" sz="1200" b="1" dirty="0" smtClean="0">
                <a:solidFill>
                  <a:schemeClr val="bg1">
                    <a:lumMod val="65000"/>
                  </a:schemeClr>
                </a:solidFill>
              </a:rPr>
              <a:t>APOYOS EN EL PROCESO DE DUELO. GUÍA PARA ORGANIZACIONES</a:t>
            </a:r>
            <a:endParaRPr lang="es-ES" sz="1200" b="1" dirty="0">
              <a:solidFill>
                <a:schemeClr val="bg1">
                  <a:lumMod val="65000"/>
                </a:schemeClr>
              </a:solidFill>
            </a:endParaRPr>
          </a:p>
        </p:txBody>
      </p:sp>
    </p:spTree>
    <p:extLst>
      <p:ext uri="{BB962C8B-B14F-4D97-AF65-F5344CB8AC3E}">
        <p14:creationId xmlns:p14="http://schemas.microsoft.com/office/powerpoint/2010/main" val="242120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114153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369800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cxnSp>
        <p:nvCxnSpPr>
          <p:cNvPr id="7" name="Conector recto 6"/>
          <p:cNvCxnSpPr/>
          <p:nvPr userDrawn="1"/>
        </p:nvCxnSpPr>
        <p:spPr>
          <a:xfrm>
            <a:off x="-95250" y="438149"/>
            <a:ext cx="9791700" cy="37878"/>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58375" y="163654"/>
            <a:ext cx="1047750" cy="548991"/>
          </a:xfrm>
          <a:prstGeom prst="rect">
            <a:avLst/>
          </a:prstGeom>
        </p:spPr>
      </p:pic>
      <p:cxnSp>
        <p:nvCxnSpPr>
          <p:cNvPr id="9" name="Conector recto 8"/>
          <p:cNvCxnSpPr/>
          <p:nvPr userDrawn="1"/>
        </p:nvCxnSpPr>
        <p:spPr>
          <a:xfrm>
            <a:off x="11068050" y="454409"/>
            <a:ext cx="1371600" cy="5358"/>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Rectángulo 9"/>
          <p:cNvSpPr/>
          <p:nvPr userDrawn="1"/>
        </p:nvSpPr>
        <p:spPr>
          <a:xfrm>
            <a:off x="0" y="6468160"/>
            <a:ext cx="12192000" cy="276999"/>
          </a:xfrm>
          <a:prstGeom prst="rect">
            <a:avLst/>
          </a:prstGeom>
        </p:spPr>
        <p:txBody>
          <a:bodyPr wrap="square">
            <a:spAutoFit/>
          </a:bodyPr>
          <a:lstStyle/>
          <a:p>
            <a:pPr algn="ctr"/>
            <a:r>
              <a:rPr lang="es-ES" sz="1200" b="1" dirty="0" smtClean="0">
                <a:solidFill>
                  <a:schemeClr val="bg1">
                    <a:lumMod val="65000"/>
                  </a:schemeClr>
                </a:solidFill>
              </a:rPr>
              <a:t>APOYOS EN EL PROCESO DE DUELO. GUÍA PARA ORGANIZACIONES</a:t>
            </a:r>
            <a:endParaRPr lang="es-ES" sz="1200" b="1" dirty="0">
              <a:solidFill>
                <a:schemeClr val="bg1">
                  <a:lumMod val="65000"/>
                </a:schemeClr>
              </a:solidFill>
            </a:endParaRPr>
          </a:p>
        </p:txBody>
      </p:sp>
    </p:spTree>
    <p:extLst>
      <p:ext uri="{BB962C8B-B14F-4D97-AF65-F5344CB8AC3E}">
        <p14:creationId xmlns:p14="http://schemas.microsoft.com/office/powerpoint/2010/main" val="116632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103385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384265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376079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385955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148693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215976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6F71D76-E276-4EC4-ABEC-4757B206E6CE}" type="datetimeFigureOut">
              <a:rPr lang="es-ES" smtClean="0"/>
              <a:t>23/07/2020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63D5E3-4593-4D60-B474-A74817A6C31D}" type="slidenum">
              <a:rPr lang="es-ES" smtClean="0"/>
              <a:t>‹Nº›</a:t>
            </a:fld>
            <a:endParaRPr lang="es-ES"/>
          </a:p>
        </p:txBody>
      </p:sp>
    </p:spTree>
    <p:extLst>
      <p:ext uri="{BB962C8B-B14F-4D97-AF65-F5344CB8AC3E}">
        <p14:creationId xmlns:p14="http://schemas.microsoft.com/office/powerpoint/2010/main" val="400464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71D76-E276-4EC4-ABEC-4757B206E6CE}" type="datetimeFigureOut">
              <a:rPr lang="es-ES" smtClean="0"/>
              <a:t>23/07/2020</a:t>
            </a:fld>
            <a:endParaRPr lang="es-E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3D5E3-4593-4D60-B474-A74817A6C31D}" type="slidenum">
              <a:rPr lang="es-ES" smtClean="0"/>
              <a:t>‹Nº›</a:t>
            </a:fld>
            <a:endParaRPr lang="es-ES"/>
          </a:p>
        </p:txBody>
      </p:sp>
    </p:spTree>
    <p:extLst>
      <p:ext uri="{BB962C8B-B14F-4D97-AF65-F5344CB8AC3E}">
        <p14:creationId xmlns:p14="http://schemas.microsoft.com/office/powerpoint/2010/main" val="44788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711624" y="3645024"/>
            <a:ext cx="7056784" cy="1938992"/>
          </a:xfrm>
          <a:prstGeom prst="rect">
            <a:avLst/>
          </a:prstGeom>
        </p:spPr>
        <p:txBody>
          <a:bodyPr wrap="square">
            <a:spAutoFit/>
          </a:bodyPr>
          <a:lstStyle/>
          <a:p>
            <a:r>
              <a:rPr lang="es-ES" sz="2000" i="1" dirty="0">
                <a:latin typeface="Arial" pitchFamily="34" charset="0"/>
                <a:cs typeface="Arial" pitchFamily="34" charset="0"/>
              </a:rPr>
              <a:t>Cuando basta una palabra, evitemos el discurso.</a:t>
            </a:r>
          </a:p>
          <a:p>
            <a:r>
              <a:rPr lang="es-ES" sz="2000" i="1" dirty="0">
                <a:latin typeface="Arial" pitchFamily="34" charset="0"/>
                <a:cs typeface="Arial" pitchFamily="34" charset="0"/>
              </a:rPr>
              <a:t>Cuando basta un gesto, evitemos las palabras.</a:t>
            </a:r>
          </a:p>
          <a:p>
            <a:r>
              <a:rPr lang="es-ES" sz="2000" i="1" dirty="0">
                <a:latin typeface="Arial" pitchFamily="34" charset="0"/>
                <a:cs typeface="Arial" pitchFamily="34" charset="0"/>
              </a:rPr>
              <a:t>Cuando basta una mirada, evitemos el gesto.</a:t>
            </a:r>
          </a:p>
          <a:p>
            <a:r>
              <a:rPr lang="es-ES" sz="2000" i="1" dirty="0">
                <a:latin typeface="Arial" pitchFamily="34" charset="0"/>
                <a:cs typeface="Arial" pitchFamily="34" charset="0"/>
              </a:rPr>
              <a:t>Y cuando basta un silencio, evitemos incluso la mirada.</a:t>
            </a:r>
          </a:p>
          <a:p>
            <a:r>
              <a:rPr lang="es-ES" sz="2000" dirty="0">
                <a:latin typeface="Arial" pitchFamily="34" charset="0"/>
                <a:cs typeface="Arial" pitchFamily="34" charset="0"/>
              </a:rPr>
              <a:t> </a:t>
            </a:r>
          </a:p>
          <a:p>
            <a:pPr algn="r"/>
            <a:r>
              <a:rPr lang="es-ES" sz="2000" dirty="0">
                <a:latin typeface="Arial" pitchFamily="34" charset="0"/>
                <a:cs typeface="Arial" pitchFamily="34" charset="0"/>
              </a:rPr>
              <a:t>José Carlos Bermejo</a:t>
            </a:r>
          </a:p>
        </p:txBody>
      </p:sp>
      <p:sp>
        <p:nvSpPr>
          <p:cNvPr id="4" name="Título 1">
            <a:extLst>
              <a:ext uri="{FF2B5EF4-FFF2-40B4-BE49-F238E27FC236}">
                <a16:creationId xmlns:a16="http://schemas.microsoft.com/office/drawing/2014/main" id="{63218D86-70E7-4ECD-BA3B-8546E0BBA182}"/>
              </a:ext>
            </a:extLst>
          </p:cNvPr>
          <p:cNvSpPr txBox="1">
            <a:spLocks/>
          </p:cNvSpPr>
          <p:nvPr/>
        </p:nvSpPr>
        <p:spPr>
          <a:xfrm>
            <a:off x="873576" y="1573248"/>
            <a:ext cx="10515601" cy="8560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smtClean="0">
                <a:solidFill>
                  <a:schemeClr val="bg1">
                    <a:lumMod val="50000"/>
                  </a:schemeClr>
                </a:solidFill>
                <a:latin typeface="Arial" pitchFamily="34" charset="0"/>
                <a:cs typeface="Arial" pitchFamily="34" charset="0"/>
              </a:rPr>
              <a:t>SÉPTIMA SESIÓN</a:t>
            </a:r>
            <a:endParaRPr lang="es-ES" b="1" dirty="0">
              <a:solidFill>
                <a:schemeClr val="bg1">
                  <a:lumMod val="50000"/>
                </a:schemeClr>
              </a:solidFill>
              <a:latin typeface="Arial" pitchFamily="34" charset="0"/>
              <a:cs typeface="Arial" pitchFamily="34" charset="0"/>
            </a:endParaRPr>
          </a:p>
        </p:txBody>
      </p:sp>
      <p:cxnSp>
        <p:nvCxnSpPr>
          <p:cNvPr id="5" name="Conector recto 4"/>
          <p:cNvCxnSpPr/>
          <p:nvPr/>
        </p:nvCxnSpPr>
        <p:spPr>
          <a:xfrm>
            <a:off x="3616657" y="1446663"/>
            <a:ext cx="4981433"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cto 5"/>
          <p:cNvCxnSpPr/>
          <p:nvPr/>
        </p:nvCxnSpPr>
        <p:spPr>
          <a:xfrm>
            <a:off x="3616656" y="2900331"/>
            <a:ext cx="4981433"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ítulo 1">
            <a:extLst>
              <a:ext uri="{FF2B5EF4-FFF2-40B4-BE49-F238E27FC236}">
                <a16:creationId xmlns:a16="http://schemas.microsoft.com/office/drawing/2014/main" id="{63218D86-70E7-4ECD-BA3B-8546E0BBA182}"/>
              </a:ext>
            </a:extLst>
          </p:cNvPr>
          <p:cNvSpPr txBox="1">
            <a:spLocks/>
          </p:cNvSpPr>
          <p:nvPr/>
        </p:nvSpPr>
        <p:spPr>
          <a:xfrm>
            <a:off x="873575" y="2044278"/>
            <a:ext cx="10515601" cy="8560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b="1" dirty="0" smtClean="0">
                <a:solidFill>
                  <a:schemeClr val="bg1">
                    <a:lumMod val="50000"/>
                  </a:schemeClr>
                </a:solidFill>
                <a:latin typeface="Arial" pitchFamily="34" charset="0"/>
                <a:cs typeface="Arial" pitchFamily="34" charset="0"/>
              </a:rPr>
              <a:t>Apoyos en el duelo</a:t>
            </a:r>
          </a:p>
        </p:txBody>
      </p:sp>
    </p:spTree>
    <p:extLst>
      <p:ext uri="{BB962C8B-B14F-4D97-AF65-F5344CB8AC3E}">
        <p14:creationId xmlns:p14="http://schemas.microsoft.com/office/powerpoint/2010/main" val="213336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2107979" y="404665"/>
            <a:ext cx="7886700" cy="891447"/>
          </a:xfrm>
        </p:spPr>
        <p:txBody>
          <a:bodyPr>
            <a:normAutofit fontScale="90000"/>
          </a:bodyPr>
          <a:lstStyle/>
          <a:p>
            <a:pPr algn="ctr"/>
            <a:r>
              <a:rPr lang="es-ES" dirty="0">
                <a:latin typeface="Arial" panose="020B0604020202020204" pitchFamily="34" charset="0"/>
                <a:cs typeface="Arial" panose="020B0604020202020204" pitchFamily="34" charset="0"/>
              </a:rPr>
              <a:t>¿Qué </a:t>
            </a:r>
            <a:r>
              <a:rPr lang="es-ES" dirty="0" smtClean="0">
                <a:latin typeface="Arial" panose="020B0604020202020204" pitchFamily="34" charset="0"/>
                <a:cs typeface="Arial" panose="020B0604020202020204" pitchFamily="34" charset="0"/>
              </a:rPr>
              <a:t>haremos en esta sesión?</a:t>
            </a:r>
            <a:endParaRPr lang="es-ES" dirty="0"/>
          </a:p>
        </p:txBody>
      </p:sp>
      <p:sp>
        <p:nvSpPr>
          <p:cNvPr id="6" name="5 Rectángulo"/>
          <p:cNvSpPr/>
          <p:nvPr/>
        </p:nvSpPr>
        <p:spPr>
          <a:xfrm>
            <a:off x="1847528" y="1700809"/>
            <a:ext cx="8407602" cy="4401205"/>
          </a:xfrm>
          <a:prstGeom prst="rect">
            <a:avLst/>
          </a:prstGeom>
        </p:spPr>
        <p:txBody>
          <a:bodyPr wrap="square">
            <a:spAutoFit/>
          </a:bodyPr>
          <a:lstStyle/>
          <a:p>
            <a:r>
              <a:rPr lang="es-ES" sz="2000" dirty="0">
                <a:latin typeface="Arial" pitchFamily="34" charset="0"/>
                <a:cs typeface="Arial" pitchFamily="34" charset="0"/>
              </a:rPr>
              <a:t>En esta sesión conoceremos los diferentes apoyos con los que podemos contar para avanzar en la elaboración del duelo.</a:t>
            </a:r>
          </a:p>
          <a:p>
            <a:pPr lvl="1"/>
            <a:endParaRPr lang="es-ES" sz="2000" dirty="0">
              <a:latin typeface="Arial" pitchFamily="34" charset="0"/>
              <a:cs typeface="Arial" pitchFamily="34" charset="0"/>
            </a:endParaRPr>
          </a:p>
          <a:p>
            <a:pPr lvl="1"/>
            <a:r>
              <a:rPr lang="es-ES" sz="2000" dirty="0">
                <a:latin typeface="Arial" pitchFamily="34" charset="0"/>
                <a:cs typeface="Arial" pitchFamily="34" charset="0"/>
              </a:rPr>
              <a:t>1- Apoyo grupal.</a:t>
            </a:r>
          </a:p>
          <a:p>
            <a:pPr lvl="1"/>
            <a:endParaRPr lang="es-ES" sz="2000" dirty="0">
              <a:latin typeface="Arial" pitchFamily="34" charset="0"/>
              <a:cs typeface="Arial" pitchFamily="34" charset="0"/>
            </a:endParaRPr>
          </a:p>
          <a:p>
            <a:pPr lvl="1"/>
            <a:r>
              <a:rPr lang="es-ES" sz="2000" dirty="0">
                <a:latin typeface="Arial" pitchFamily="34" charset="0"/>
                <a:cs typeface="Arial" pitchFamily="34" charset="0"/>
              </a:rPr>
              <a:t>2- Apoyo profesional.</a:t>
            </a:r>
          </a:p>
          <a:p>
            <a:pPr lvl="1"/>
            <a:endParaRPr lang="es-ES" sz="2000" dirty="0">
              <a:latin typeface="Arial" pitchFamily="34" charset="0"/>
              <a:cs typeface="Arial" pitchFamily="34" charset="0"/>
            </a:endParaRPr>
          </a:p>
          <a:p>
            <a:pPr lvl="1"/>
            <a:r>
              <a:rPr lang="es-ES" sz="2000" dirty="0">
                <a:latin typeface="Arial" pitchFamily="34" charset="0"/>
                <a:cs typeface="Arial" pitchFamily="34" charset="0"/>
              </a:rPr>
              <a:t>3- Apoyo espiritual.</a:t>
            </a:r>
          </a:p>
          <a:p>
            <a:pPr lvl="0"/>
            <a:endParaRPr lang="es-ES" sz="2000" dirty="0">
              <a:latin typeface="Arial" pitchFamily="34" charset="0"/>
              <a:cs typeface="Arial" pitchFamily="34" charset="0"/>
            </a:endParaRPr>
          </a:p>
          <a:p>
            <a:pPr lvl="0"/>
            <a:r>
              <a:rPr lang="es-ES" sz="2000" dirty="0">
                <a:latin typeface="Arial" pitchFamily="34" charset="0"/>
                <a:cs typeface="Arial" pitchFamily="34" charset="0"/>
              </a:rPr>
              <a:t>Conocer los criterios de alarma que nos pueden indicar cuándo el duelo se está elaborando fuera de la normalidad.</a:t>
            </a:r>
          </a:p>
          <a:p>
            <a:pPr lvl="0"/>
            <a:endParaRPr lang="es-ES" sz="2000" dirty="0">
              <a:latin typeface="Arial" pitchFamily="34" charset="0"/>
              <a:cs typeface="Arial" pitchFamily="34" charset="0"/>
            </a:endParaRPr>
          </a:p>
          <a:p>
            <a:pPr lvl="0"/>
            <a:r>
              <a:rPr lang="es-ES" sz="2000" dirty="0">
                <a:latin typeface="Arial" pitchFamily="34" charset="0"/>
                <a:cs typeface="Arial" pitchFamily="34" charset="0"/>
              </a:rPr>
              <a:t>Reconocer y compartir actitudes y expresiones en los </a:t>
            </a:r>
          </a:p>
          <a:p>
            <a:pPr lvl="0"/>
            <a:r>
              <a:rPr lang="es-ES" sz="2000" dirty="0">
                <a:latin typeface="Arial" pitchFamily="34" charset="0"/>
                <a:cs typeface="Arial" pitchFamily="34" charset="0"/>
              </a:rPr>
              <a:t>demás que ayudan.</a:t>
            </a:r>
          </a:p>
        </p:txBody>
      </p:sp>
    </p:spTree>
    <p:extLst>
      <p:ext uri="{BB962C8B-B14F-4D97-AF65-F5344CB8AC3E}">
        <p14:creationId xmlns:p14="http://schemas.microsoft.com/office/powerpoint/2010/main" val="187516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3392" y="908720"/>
            <a:ext cx="9564608" cy="850106"/>
          </a:xfrm>
        </p:spPr>
        <p:txBody>
          <a:bodyPr/>
          <a:lstStyle/>
          <a:p>
            <a:pPr algn="l"/>
            <a:r>
              <a:rPr lang="es-ES" dirty="0" smtClean="0">
                <a:latin typeface="Arial" pitchFamily="34" charset="0"/>
                <a:cs typeface="Arial" pitchFamily="34" charset="0"/>
              </a:rPr>
              <a:t>Apoyos en el duelo</a:t>
            </a:r>
            <a:endParaRPr lang="es-ES" dirty="0">
              <a:latin typeface="Arial" pitchFamily="34" charset="0"/>
              <a:cs typeface="Arial" pitchFamily="34" charset="0"/>
            </a:endParaRPr>
          </a:p>
        </p:txBody>
      </p:sp>
      <p:sp>
        <p:nvSpPr>
          <p:cNvPr id="4" name="3 Rectángulo"/>
          <p:cNvSpPr/>
          <p:nvPr/>
        </p:nvSpPr>
        <p:spPr>
          <a:xfrm>
            <a:off x="623392" y="2060849"/>
            <a:ext cx="9505056" cy="4216539"/>
          </a:xfrm>
          <a:prstGeom prst="rect">
            <a:avLst/>
          </a:prstGeom>
        </p:spPr>
        <p:txBody>
          <a:bodyPr wrap="square">
            <a:spAutoFit/>
          </a:bodyPr>
          <a:lstStyle/>
          <a:p>
            <a:r>
              <a:rPr lang="es-ES" sz="2000" dirty="0">
                <a:latin typeface="Arial" pitchFamily="34" charset="0"/>
                <a:cs typeface="Arial" pitchFamily="34" charset="0"/>
              </a:rPr>
              <a:t>A pesar del sufrimiento, cuando vivimos un </a:t>
            </a:r>
            <a:r>
              <a:rPr lang="es-ES" sz="2000" dirty="0" smtClean="0">
                <a:latin typeface="Arial" pitchFamily="34" charset="0"/>
                <a:cs typeface="Arial" pitchFamily="34" charset="0"/>
              </a:rPr>
              <a:t>duelo </a:t>
            </a:r>
            <a:r>
              <a:rPr lang="es-ES" sz="2000" dirty="0">
                <a:latin typeface="Arial" pitchFamily="34" charset="0"/>
                <a:cs typeface="Arial" pitchFamily="34" charset="0"/>
              </a:rPr>
              <a:t>la mayoría de las personas podemos llegar a sentir con el tiempo y con la </a:t>
            </a:r>
            <a:r>
              <a:rPr lang="es-ES" sz="2400" dirty="0">
                <a:latin typeface="Arial" pitchFamily="34" charset="0"/>
                <a:cs typeface="Arial" pitchFamily="34" charset="0"/>
              </a:rPr>
              <a:t>ayuda</a:t>
            </a:r>
            <a:r>
              <a:rPr lang="es-ES" sz="2000" dirty="0">
                <a:latin typeface="Arial" pitchFamily="34" charset="0"/>
                <a:cs typeface="Arial" pitchFamily="34" charset="0"/>
              </a:rPr>
              <a:t> de familiares y amigos que somos capaces de salir adelante y adaptarnos a la nueva situación sin el ser querido, y conseguimos rehacernos sin necesitar ayuda especializada. </a:t>
            </a:r>
          </a:p>
          <a:p>
            <a:endParaRPr lang="es-ES" sz="2000" dirty="0">
              <a:latin typeface="Arial" pitchFamily="34" charset="0"/>
              <a:cs typeface="Arial" pitchFamily="34" charset="0"/>
            </a:endParaRPr>
          </a:p>
          <a:p>
            <a:r>
              <a:rPr lang="es-ES" sz="2000" dirty="0">
                <a:latin typeface="Arial" pitchFamily="34" charset="0"/>
                <a:cs typeface="Arial" pitchFamily="34" charset="0"/>
              </a:rPr>
              <a:t>Pero habrá casos en los que la ayuda profesional va a ser necesaria para superar el duelo.</a:t>
            </a:r>
          </a:p>
          <a:p>
            <a:endParaRPr lang="es-ES" sz="2000" dirty="0">
              <a:latin typeface="Arial" pitchFamily="34" charset="0"/>
              <a:cs typeface="Arial" pitchFamily="34" charset="0"/>
            </a:endParaRPr>
          </a:p>
          <a:p>
            <a:r>
              <a:rPr lang="es-ES" sz="2000" dirty="0">
                <a:latin typeface="Arial" pitchFamily="34" charset="0"/>
                <a:cs typeface="Arial" pitchFamily="34" charset="0"/>
              </a:rPr>
              <a:t>Los apoyos pueden ser:</a:t>
            </a:r>
          </a:p>
          <a:p>
            <a:endParaRPr lang="es-ES" sz="1000" dirty="0">
              <a:latin typeface="Arial" pitchFamily="34" charset="0"/>
              <a:cs typeface="Arial" pitchFamily="34" charset="0"/>
            </a:endParaRPr>
          </a:p>
          <a:p>
            <a:pPr lvl="1"/>
            <a:r>
              <a:rPr lang="es-ES" dirty="0">
                <a:latin typeface="Arial" pitchFamily="34" charset="0"/>
                <a:cs typeface="Arial" pitchFamily="34" charset="0"/>
              </a:rPr>
              <a:t>1- Apoyo grupal.</a:t>
            </a:r>
          </a:p>
          <a:p>
            <a:pPr lvl="1"/>
            <a:endParaRPr lang="es-ES" sz="1000" dirty="0">
              <a:latin typeface="Arial" pitchFamily="34" charset="0"/>
              <a:cs typeface="Arial" pitchFamily="34" charset="0"/>
            </a:endParaRPr>
          </a:p>
          <a:p>
            <a:pPr lvl="1"/>
            <a:r>
              <a:rPr lang="es-ES" dirty="0">
                <a:latin typeface="Arial" pitchFamily="34" charset="0"/>
                <a:cs typeface="Arial" pitchFamily="34" charset="0"/>
              </a:rPr>
              <a:t>2- Apoyo profesional.</a:t>
            </a:r>
          </a:p>
          <a:p>
            <a:pPr lvl="1"/>
            <a:endParaRPr lang="es-ES" sz="1000" dirty="0">
              <a:latin typeface="Arial" pitchFamily="34" charset="0"/>
              <a:cs typeface="Arial" pitchFamily="34" charset="0"/>
            </a:endParaRPr>
          </a:p>
          <a:p>
            <a:pPr lvl="1"/>
            <a:r>
              <a:rPr lang="es-ES" dirty="0">
                <a:latin typeface="Arial" pitchFamily="34" charset="0"/>
                <a:cs typeface="Arial" pitchFamily="34" charset="0"/>
              </a:rPr>
              <a:t>3- Apoyo espiritual. </a:t>
            </a:r>
          </a:p>
        </p:txBody>
      </p:sp>
    </p:spTree>
    <p:extLst>
      <p:ext uri="{BB962C8B-B14F-4D97-AF65-F5344CB8AC3E}">
        <p14:creationId xmlns:p14="http://schemas.microsoft.com/office/powerpoint/2010/main" val="203789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9529" y="735837"/>
            <a:ext cx="8229600" cy="850106"/>
          </a:xfrm>
        </p:spPr>
        <p:txBody>
          <a:bodyPr/>
          <a:lstStyle/>
          <a:p>
            <a:pPr algn="l"/>
            <a:r>
              <a:rPr lang="es-ES" dirty="0" smtClean="0">
                <a:latin typeface="Arial" pitchFamily="34" charset="0"/>
                <a:cs typeface="Arial" pitchFamily="34" charset="0"/>
              </a:rPr>
              <a:t>Tipos de apoyo en el duelo</a:t>
            </a:r>
            <a:endParaRPr lang="es-ES" dirty="0">
              <a:latin typeface="Arial" pitchFamily="34" charset="0"/>
              <a:cs typeface="Arial" pitchFamily="34" charset="0"/>
            </a:endParaRPr>
          </a:p>
        </p:txBody>
      </p:sp>
      <p:sp>
        <p:nvSpPr>
          <p:cNvPr id="4" name="3 Rectángulo"/>
          <p:cNvSpPr/>
          <p:nvPr/>
        </p:nvSpPr>
        <p:spPr>
          <a:xfrm>
            <a:off x="620665" y="2031982"/>
            <a:ext cx="8280920" cy="3477875"/>
          </a:xfrm>
          <a:prstGeom prst="rect">
            <a:avLst/>
          </a:prstGeom>
        </p:spPr>
        <p:txBody>
          <a:bodyPr wrap="square">
            <a:spAutoFit/>
          </a:bodyPr>
          <a:lstStyle/>
          <a:p>
            <a:r>
              <a:rPr lang="es-ES" sz="2000" b="1" dirty="0">
                <a:latin typeface="Arial" pitchFamily="34" charset="0"/>
                <a:cs typeface="Arial" pitchFamily="34" charset="0"/>
              </a:rPr>
              <a:t>1- APOYO GRUPAL: </a:t>
            </a:r>
          </a:p>
          <a:p>
            <a:endParaRPr lang="es-ES" sz="2000" b="1" dirty="0">
              <a:latin typeface="Arial" pitchFamily="34" charset="0"/>
              <a:cs typeface="Arial" pitchFamily="34" charset="0"/>
            </a:endParaRPr>
          </a:p>
          <a:p>
            <a:r>
              <a:rPr lang="es-ES" sz="2000" dirty="0">
                <a:latin typeface="Arial" pitchFamily="34" charset="0"/>
                <a:cs typeface="Arial" pitchFamily="34" charset="0"/>
              </a:rPr>
              <a:t>El duelo es en parte un proceso interno y en parte compartido. Por eso el poderlo hablar en grupo puede ser fundamental para expresar las emociones y encontrar nuevas formas de afrontar la pérdida.</a:t>
            </a:r>
          </a:p>
          <a:p>
            <a:endParaRPr lang="es-ES" sz="2000" dirty="0">
              <a:latin typeface="Arial" pitchFamily="34" charset="0"/>
              <a:cs typeface="Arial" pitchFamily="34" charset="0"/>
            </a:endParaRPr>
          </a:p>
          <a:p>
            <a:r>
              <a:rPr lang="es-ES" sz="2000" dirty="0">
                <a:latin typeface="Arial" pitchFamily="34" charset="0"/>
                <a:cs typeface="Arial" pitchFamily="34" charset="0"/>
              </a:rPr>
              <a:t>Algunos ejemplos de apoyo grupal:</a:t>
            </a:r>
          </a:p>
          <a:p>
            <a:endParaRPr lang="es-ES" sz="2000" dirty="0">
              <a:latin typeface="Arial" pitchFamily="34" charset="0"/>
              <a:cs typeface="Arial" pitchFamily="34" charset="0"/>
            </a:endParaRPr>
          </a:p>
          <a:p>
            <a:pPr marL="800100" lvl="1" indent="-342900">
              <a:buFont typeface="Arial" pitchFamily="34" charset="0"/>
              <a:buChar char="•"/>
            </a:pPr>
            <a:endParaRPr lang="es-ES" sz="2000" dirty="0">
              <a:latin typeface="Arial" pitchFamily="34" charset="0"/>
              <a:cs typeface="Arial" pitchFamily="34" charset="0"/>
            </a:endParaRPr>
          </a:p>
          <a:p>
            <a:pPr marL="800100" lvl="1" indent="-342900">
              <a:buFont typeface="Arial" pitchFamily="34" charset="0"/>
              <a:buChar char="•"/>
            </a:pPr>
            <a:endParaRPr lang="es-ES" sz="2000" dirty="0">
              <a:latin typeface="Arial" pitchFamily="34" charset="0"/>
              <a:cs typeface="Arial" pitchFamily="34" charset="0"/>
            </a:endParaRPr>
          </a:p>
          <a:p>
            <a:pPr marL="800100" lvl="1" indent="-342900">
              <a:buFont typeface="Arial" pitchFamily="34" charset="0"/>
              <a:buChar char="•"/>
            </a:pPr>
            <a:endParaRPr lang="es-ES" sz="2000" dirty="0">
              <a:latin typeface="Arial" pitchFamily="34" charset="0"/>
              <a:cs typeface="Arial" pitchFamily="34" charset="0"/>
            </a:endParaRPr>
          </a:p>
        </p:txBody>
      </p:sp>
      <p:sp>
        <p:nvSpPr>
          <p:cNvPr id="3" name="2 CuadroTexto"/>
          <p:cNvSpPr txBox="1"/>
          <p:nvPr/>
        </p:nvSpPr>
        <p:spPr>
          <a:xfrm>
            <a:off x="8522680" y="4931739"/>
            <a:ext cx="2921341" cy="400110"/>
          </a:xfrm>
          <a:prstGeom prst="rect">
            <a:avLst/>
          </a:prstGeom>
          <a:noFill/>
        </p:spPr>
        <p:txBody>
          <a:bodyPr wrap="square" rtlCol="0">
            <a:spAutoFit/>
          </a:bodyPr>
          <a:lstStyle/>
          <a:p>
            <a:pPr marL="0" lvl="1"/>
            <a:r>
              <a:rPr lang="es-ES" sz="2000" dirty="0">
                <a:latin typeface="Arial" pitchFamily="34" charset="0"/>
                <a:cs typeface="Arial" pitchFamily="34" charset="0"/>
              </a:rPr>
              <a:t>Los grupos terapéuticos</a:t>
            </a:r>
          </a:p>
        </p:txBody>
      </p:sp>
      <p:sp>
        <p:nvSpPr>
          <p:cNvPr id="10" name="9 CuadroTexto"/>
          <p:cNvSpPr txBox="1"/>
          <p:nvPr/>
        </p:nvSpPr>
        <p:spPr>
          <a:xfrm>
            <a:off x="5303912" y="4923220"/>
            <a:ext cx="1368152" cy="400110"/>
          </a:xfrm>
          <a:prstGeom prst="rect">
            <a:avLst/>
          </a:prstGeom>
          <a:noFill/>
        </p:spPr>
        <p:txBody>
          <a:bodyPr wrap="square" rtlCol="0">
            <a:spAutoFit/>
          </a:bodyPr>
          <a:lstStyle/>
          <a:p>
            <a:pPr marL="0" lvl="1"/>
            <a:r>
              <a:rPr lang="es-ES" sz="2000" dirty="0">
                <a:latin typeface="Arial" pitchFamily="34" charset="0"/>
                <a:cs typeface="Arial" pitchFamily="34" charset="0"/>
              </a:rPr>
              <a:t>La familia</a:t>
            </a:r>
          </a:p>
        </p:txBody>
      </p:sp>
      <p:sp>
        <p:nvSpPr>
          <p:cNvPr id="11" name="10 CuadroTexto"/>
          <p:cNvSpPr txBox="1"/>
          <p:nvPr/>
        </p:nvSpPr>
        <p:spPr>
          <a:xfrm>
            <a:off x="1769741" y="4931739"/>
            <a:ext cx="1620180" cy="400110"/>
          </a:xfrm>
          <a:prstGeom prst="rect">
            <a:avLst/>
          </a:prstGeom>
          <a:noFill/>
        </p:spPr>
        <p:txBody>
          <a:bodyPr wrap="square" rtlCol="0">
            <a:spAutoFit/>
          </a:bodyPr>
          <a:lstStyle/>
          <a:p>
            <a:pPr marL="0" lvl="1"/>
            <a:r>
              <a:rPr lang="es-ES" sz="2000" dirty="0">
                <a:latin typeface="Arial" pitchFamily="34" charset="0"/>
                <a:cs typeface="Arial" pitchFamily="34" charset="0"/>
              </a:rPr>
              <a:t>Los amigos</a:t>
            </a:r>
          </a:p>
        </p:txBody>
      </p:sp>
    </p:spTree>
    <p:extLst>
      <p:ext uri="{BB962C8B-B14F-4D97-AF65-F5344CB8AC3E}">
        <p14:creationId xmlns:p14="http://schemas.microsoft.com/office/powerpoint/2010/main" val="122099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9836" y="279488"/>
            <a:ext cx="8229600" cy="850106"/>
          </a:xfrm>
        </p:spPr>
        <p:txBody>
          <a:bodyPr>
            <a:normAutofit/>
          </a:bodyPr>
          <a:lstStyle/>
          <a:p>
            <a:pPr algn="l"/>
            <a:r>
              <a:rPr lang="es-ES" sz="4000" dirty="0">
                <a:latin typeface="Arial" pitchFamily="34" charset="0"/>
                <a:cs typeface="Arial" pitchFamily="34" charset="0"/>
              </a:rPr>
              <a:t>Tipos de apoyo en el duelo</a:t>
            </a:r>
          </a:p>
        </p:txBody>
      </p:sp>
      <p:sp>
        <p:nvSpPr>
          <p:cNvPr id="4" name="3 Rectángulo"/>
          <p:cNvSpPr/>
          <p:nvPr/>
        </p:nvSpPr>
        <p:spPr>
          <a:xfrm>
            <a:off x="564152" y="1196911"/>
            <a:ext cx="9045476" cy="1631216"/>
          </a:xfrm>
          <a:prstGeom prst="rect">
            <a:avLst/>
          </a:prstGeom>
        </p:spPr>
        <p:txBody>
          <a:bodyPr wrap="square">
            <a:spAutoFit/>
          </a:bodyPr>
          <a:lstStyle/>
          <a:p>
            <a:r>
              <a:rPr lang="es-ES" sz="2000" b="1" dirty="0">
                <a:latin typeface="Arial" pitchFamily="34" charset="0"/>
                <a:cs typeface="Arial" pitchFamily="34" charset="0"/>
              </a:rPr>
              <a:t>2- APOYO PROFESIONAL: </a:t>
            </a:r>
          </a:p>
          <a:p>
            <a:endParaRPr lang="es-ES" sz="2000" b="1" dirty="0">
              <a:latin typeface="Arial" pitchFamily="34" charset="0"/>
              <a:cs typeface="Arial" pitchFamily="34" charset="0"/>
            </a:endParaRPr>
          </a:p>
          <a:p>
            <a:pPr algn="just"/>
            <a:r>
              <a:rPr lang="es-ES" sz="2000" dirty="0">
                <a:latin typeface="Arial" pitchFamily="34" charset="0"/>
                <a:cs typeface="Arial" pitchFamily="34" charset="0"/>
              </a:rPr>
              <a:t>A veces, si el duelo no llega a elaborarse bien, puede convertirse en patológico. Por eso en ocasiones es necesaria la ayuda de un profesional como un psicólogo o un psiquiatra.</a:t>
            </a:r>
          </a:p>
        </p:txBody>
      </p:sp>
      <p:sp>
        <p:nvSpPr>
          <p:cNvPr id="11" name="10 CuadroTexto"/>
          <p:cNvSpPr txBox="1"/>
          <p:nvPr/>
        </p:nvSpPr>
        <p:spPr>
          <a:xfrm>
            <a:off x="538419" y="2941569"/>
            <a:ext cx="5760640" cy="400110"/>
          </a:xfrm>
          <a:prstGeom prst="rect">
            <a:avLst/>
          </a:prstGeom>
          <a:noFill/>
        </p:spPr>
        <p:txBody>
          <a:bodyPr wrap="square" rtlCol="0">
            <a:spAutoFit/>
          </a:bodyPr>
          <a:lstStyle/>
          <a:p>
            <a:pPr marL="0" lvl="1"/>
            <a:r>
              <a:rPr lang="es-ES" sz="2000" i="1" dirty="0">
                <a:latin typeface="Arial" pitchFamily="34" charset="0"/>
                <a:cs typeface="Arial" pitchFamily="34" charset="0"/>
              </a:rPr>
              <a:t>¿Cómo sé si necesito ayuda de un profesional?</a:t>
            </a:r>
          </a:p>
        </p:txBody>
      </p:sp>
      <p:grpSp>
        <p:nvGrpSpPr>
          <p:cNvPr id="3" name="Grupo 2"/>
          <p:cNvGrpSpPr/>
          <p:nvPr/>
        </p:nvGrpSpPr>
        <p:grpSpPr>
          <a:xfrm>
            <a:off x="538419" y="3718596"/>
            <a:ext cx="9950069" cy="448537"/>
            <a:chOff x="1775520" y="3774363"/>
            <a:chExt cx="8712968" cy="392770"/>
          </a:xfrm>
        </p:grpSpPr>
        <p:sp>
          <p:nvSpPr>
            <p:cNvPr id="6" name="5 Rectángulo"/>
            <p:cNvSpPr/>
            <p:nvPr/>
          </p:nvSpPr>
          <p:spPr>
            <a:xfrm>
              <a:off x="1775520" y="3789040"/>
              <a:ext cx="1728192"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sz="1600" dirty="0">
                  <a:latin typeface="Arial" pitchFamily="34" charset="0"/>
                  <a:cs typeface="Arial" pitchFamily="34" charset="0"/>
                </a:rPr>
                <a:t>CRITERIO A</a:t>
              </a:r>
            </a:p>
          </p:txBody>
        </p:sp>
        <p:sp>
          <p:nvSpPr>
            <p:cNvPr id="15" name="14 Rectángulo"/>
            <p:cNvSpPr/>
            <p:nvPr/>
          </p:nvSpPr>
          <p:spPr>
            <a:xfrm>
              <a:off x="3647728" y="3774363"/>
              <a:ext cx="3312368" cy="39277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sz="1600" dirty="0">
                  <a:latin typeface="Arial" pitchFamily="34" charset="0"/>
                  <a:cs typeface="Arial" pitchFamily="34" charset="0"/>
                </a:rPr>
                <a:t>CRITERIO B</a:t>
              </a:r>
            </a:p>
          </p:txBody>
        </p:sp>
        <p:sp>
          <p:nvSpPr>
            <p:cNvPr id="16" name="15 Rectángulo"/>
            <p:cNvSpPr/>
            <p:nvPr/>
          </p:nvSpPr>
          <p:spPr>
            <a:xfrm>
              <a:off x="7104112" y="3789040"/>
              <a:ext cx="1656184"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sz="1600" dirty="0">
                  <a:latin typeface="Arial" pitchFamily="34" charset="0"/>
                  <a:cs typeface="Arial" pitchFamily="34" charset="0"/>
                </a:rPr>
                <a:t>CRITERIO C</a:t>
              </a:r>
            </a:p>
          </p:txBody>
        </p:sp>
        <p:sp>
          <p:nvSpPr>
            <p:cNvPr id="17" name="16 Rectángulo"/>
            <p:cNvSpPr/>
            <p:nvPr/>
          </p:nvSpPr>
          <p:spPr>
            <a:xfrm>
              <a:off x="8904312" y="3789040"/>
              <a:ext cx="1584176"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sz="1600" dirty="0">
                  <a:latin typeface="Arial" pitchFamily="34" charset="0"/>
                  <a:cs typeface="Arial" pitchFamily="34" charset="0"/>
                </a:rPr>
                <a:t>CRITERIO D</a:t>
              </a:r>
            </a:p>
          </p:txBody>
        </p:sp>
      </p:grpSp>
      <p:sp>
        <p:nvSpPr>
          <p:cNvPr id="18" name="17 CuadroTexto"/>
          <p:cNvSpPr txBox="1"/>
          <p:nvPr/>
        </p:nvSpPr>
        <p:spPr>
          <a:xfrm>
            <a:off x="532142" y="3335658"/>
            <a:ext cx="8109372" cy="338554"/>
          </a:xfrm>
          <a:prstGeom prst="rect">
            <a:avLst/>
          </a:prstGeom>
          <a:noFill/>
        </p:spPr>
        <p:txBody>
          <a:bodyPr wrap="square" rtlCol="0">
            <a:spAutoFit/>
          </a:bodyPr>
          <a:lstStyle/>
          <a:p>
            <a:pPr marL="0" lvl="1"/>
            <a:r>
              <a:rPr lang="es-ES" sz="1600" dirty="0">
                <a:latin typeface="Arial" pitchFamily="34" charset="0"/>
                <a:cs typeface="Arial" pitchFamily="34" charset="0"/>
              </a:rPr>
              <a:t>Estos son algunos criterios de alarma que tendremos que observar:</a:t>
            </a:r>
          </a:p>
        </p:txBody>
      </p:sp>
      <p:grpSp>
        <p:nvGrpSpPr>
          <p:cNvPr id="5" name="Grupo 4"/>
          <p:cNvGrpSpPr/>
          <p:nvPr/>
        </p:nvGrpSpPr>
        <p:grpSpPr>
          <a:xfrm>
            <a:off x="558568" y="4255902"/>
            <a:ext cx="9969365" cy="2159305"/>
            <a:chOff x="1775520" y="4259560"/>
            <a:chExt cx="8732264" cy="2481808"/>
          </a:xfrm>
        </p:grpSpPr>
        <p:sp>
          <p:nvSpPr>
            <p:cNvPr id="19" name="18 Rectángulo"/>
            <p:cNvSpPr/>
            <p:nvPr/>
          </p:nvSpPr>
          <p:spPr>
            <a:xfrm>
              <a:off x="1775520" y="4259560"/>
              <a:ext cx="1728192" cy="681608"/>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s-ES" sz="1200" dirty="0">
                  <a:latin typeface="Arial" pitchFamily="34" charset="0"/>
                  <a:cs typeface="Arial" pitchFamily="34" charset="0"/>
                </a:rPr>
                <a:t>Cuando se presentan cada día o a menudo 3 de estos 4 síntomas:</a:t>
              </a:r>
            </a:p>
          </p:txBody>
        </p:sp>
        <p:sp>
          <p:nvSpPr>
            <p:cNvPr id="20" name="19 Rectángulo"/>
            <p:cNvSpPr/>
            <p:nvPr/>
          </p:nvSpPr>
          <p:spPr>
            <a:xfrm>
              <a:off x="1775520" y="5013176"/>
              <a:ext cx="1728192" cy="1728192"/>
            </a:xfrm>
            <a:prstGeom prst="rect">
              <a:avLst/>
            </a:prstGeom>
            <a:solidFill>
              <a:schemeClr val="accent5">
                <a:lumMod val="60000"/>
                <a:lumOff val="40000"/>
              </a:schemeClr>
            </a:solidFill>
          </p:spPr>
          <p:style>
            <a:lnRef idx="2">
              <a:schemeClr val="accent5"/>
            </a:lnRef>
            <a:fillRef idx="1">
              <a:schemeClr val="lt1"/>
            </a:fillRef>
            <a:effectRef idx="0">
              <a:schemeClr val="accent5"/>
            </a:effectRef>
            <a:fontRef idx="minor">
              <a:schemeClr val="dk1"/>
            </a:fontRef>
          </p:style>
          <p:txBody>
            <a:bodyPr rtlCol="0" anchor="ctr"/>
            <a:lstStyle/>
            <a:p>
              <a:pPr lvl="0"/>
              <a:r>
                <a:rPr lang="es-ES" sz="1200" dirty="0">
                  <a:latin typeface="Arial" pitchFamily="34" charset="0"/>
                  <a:cs typeface="Arial" pitchFamily="34" charset="0"/>
                </a:rPr>
                <a:t>- Pensamientos negativos sobre la persona fallecida.</a:t>
              </a:r>
            </a:p>
            <a:p>
              <a:pPr lvl="0"/>
              <a:r>
                <a:rPr lang="es-ES" sz="1200" dirty="0">
                  <a:latin typeface="Arial" pitchFamily="34" charset="0"/>
                  <a:cs typeface="Arial" pitchFamily="34" charset="0"/>
                </a:rPr>
                <a:t>- Añoranza.</a:t>
              </a:r>
            </a:p>
            <a:p>
              <a:pPr lvl="0"/>
              <a:r>
                <a:rPr lang="es-ES" sz="1200" dirty="0">
                  <a:latin typeface="Arial" pitchFamily="34" charset="0"/>
                  <a:cs typeface="Arial" pitchFamily="34" charset="0"/>
                </a:rPr>
                <a:t>- Búsqueda del fallecido.</a:t>
              </a:r>
            </a:p>
            <a:p>
              <a:pPr lvl="0"/>
              <a:r>
                <a:rPr lang="es-ES" sz="1200" dirty="0">
                  <a:latin typeface="Arial" pitchFamily="34" charset="0"/>
                  <a:cs typeface="Arial" pitchFamily="34" charset="0"/>
                </a:rPr>
                <a:t>- Soledad.</a:t>
              </a:r>
            </a:p>
          </p:txBody>
        </p:sp>
        <p:sp>
          <p:nvSpPr>
            <p:cNvPr id="21" name="20 Rectángulo"/>
            <p:cNvSpPr/>
            <p:nvPr/>
          </p:nvSpPr>
          <p:spPr>
            <a:xfrm>
              <a:off x="3647728" y="4259560"/>
              <a:ext cx="3312368" cy="681608"/>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s-ES" sz="1200" dirty="0">
                  <a:latin typeface="Arial" pitchFamily="34" charset="0"/>
                  <a:cs typeface="Arial" pitchFamily="34" charset="0"/>
                </a:rPr>
                <a:t>Cuando se presentan cada día o a menudo 4 de estos 8 síntomas:</a:t>
              </a:r>
            </a:p>
          </p:txBody>
        </p:sp>
        <p:sp>
          <p:nvSpPr>
            <p:cNvPr id="22" name="21 Rectángulo"/>
            <p:cNvSpPr/>
            <p:nvPr/>
          </p:nvSpPr>
          <p:spPr>
            <a:xfrm>
              <a:off x="3647728" y="5013176"/>
              <a:ext cx="3312368" cy="1728192"/>
            </a:xfrm>
            <a:prstGeom prst="rect">
              <a:avLst/>
            </a:prstGeom>
            <a:solidFill>
              <a:schemeClr val="accent5">
                <a:lumMod val="60000"/>
                <a:lumOff val="40000"/>
              </a:schemeClr>
            </a:solidFill>
          </p:spPr>
          <p:style>
            <a:lnRef idx="2">
              <a:schemeClr val="accent5"/>
            </a:lnRef>
            <a:fillRef idx="1">
              <a:schemeClr val="lt1"/>
            </a:fillRef>
            <a:effectRef idx="0">
              <a:schemeClr val="accent5"/>
            </a:effectRef>
            <a:fontRef idx="minor">
              <a:schemeClr val="dk1"/>
            </a:fontRef>
          </p:style>
          <p:txBody>
            <a:bodyPr rtlCol="0" anchor="ctr"/>
            <a:lstStyle/>
            <a:p>
              <a:pPr lvl="0"/>
              <a:r>
                <a:rPr lang="es-ES" sz="1000" dirty="0">
                  <a:latin typeface="Arial" pitchFamily="34" charset="0"/>
                  <a:cs typeface="Arial" pitchFamily="34" charset="0"/>
                </a:rPr>
                <a:t>- Falta de metas.</a:t>
              </a:r>
            </a:p>
            <a:p>
              <a:pPr lvl="0"/>
              <a:r>
                <a:rPr lang="es-ES" sz="1000" dirty="0">
                  <a:latin typeface="Arial" pitchFamily="34" charset="0"/>
                  <a:cs typeface="Arial" pitchFamily="34" charset="0"/>
                </a:rPr>
                <a:t>- Frialdad, indiferencia.</a:t>
              </a:r>
            </a:p>
            <a:p>
              <a:pPr lvl="0"/>
              <a:r>
                <a:rPr lang="es-ES" sz="1000" dirty="0">
                  <a:latin typeface="Arial" pitchFamily="34" charset="0"/>
                  <a:cs typeface="Arial" pitchFamily="34" charset="0"/>
                </a:rPr>
                <a:t>- Dificultad para aceptar la muerte.</a:t>
              </a:r>
            </a:p>
            <a:p>
              <a:pPr lvl="0"/>
              <a:r>
                <a:rPr lang="es-ES" sz="1000" dirty="0">
                  <a:latin typeface="Arial" pitchFamily="34" charset="0"/>
                  <a:cs typeface="Arial" pitchFamily="34" charset="0"/>
                </a:rPr>
                <a:t>- Sentir que la vida está vacía, sin sentido.</a:t>
              </a:r>
            </a:p>
            <a:p>
              <a:pPr lvl="0"/>
              <a:r>
                <a:rPr lang="es-ES" sz="1000" dirty="0">
                  <a:latin typeface="Arial" pitchFamily="34" charset="0"/>
                  <a:cs typeface="Arial" pitchFamily="34" charset="0"/>
                </a:rPr>
                <a:t>- Sentir que ha muerto una parte de sí mismo.</a:t>
              </a:r>
            </a:p>
            <a:p>
              <a:pPr lvl="0"/>
              <a:r>
                <a:rPr lang="es-ES" sz="1000" dirty="0">
                  <a:latin typeface="Arial" pitchFamily="34" charset="0"/>
                  <a:cs typeface="Arial" pitchFamily="34" charset="0"/>
                </a:rPr>
                <a:t>- Asumir síntomas o conductas perjudiciales del fallecido.</a:t>
              </a:r>
            </a:p>
            <a:p>
              <a:pPr lvl="0"/>
              <a:r>
                <a:rPr lang="es-ES" sz="1000" dirty="0">
                  <a:latin typeface="Arial" pitchFamily="34" charset="0"/>
                  <a:cs typeface="Arial" pitchFamily="34" charset="0"/>
                </a:rPr>
                <a:t>- Excesiva irritabilidad, amargura, enfado.</a:t>
              </a:r>
            </a:p>
            <a:p>
              <a:pPr lvl="0"/>
              <a:r>
                <a:rPr lang="es-ES" sz="1000" dirty="0">
                  <a:latin typeface="Arial" pitchFamily="34" charset="0"/>
                  <a:cs typeface="Arial" pitchFamily="34" charset="0"/>
                </a:rPr>
                <a:t>- Tener alterada la manera de ver el mundo.</a:t>
              </a:r>
            </a:p>
          </p:txBody>
        </p:sp>
        <p:sp>
          <p:nvSpPr>
            <p:cNvPr id="23" name="22 Rectángulo"/>
            <p:cNvSpPr/>
            <p:nvPr/>
          </p:nvSpPr>
          <p:spPr>
            <a:xfrm>
              <a:off x="7104112" y="5013176"/>
              <a:ext cx="1656184" cy="1728192"/>
            </a:xfrm>
            <a:prstGeom prst="rect">
              <a:avLst/>
            </a:prstGeom>
            <a:solidFill>
              <a:schemeClr val="accent5">
                <a:lumMod val="60000"/>
                <a:lumOff val="4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s-ES" sz="1000" dirty="0">
                  <a:latin typeface="Arial" pitchFamily="34" charset="0"/>
                  <a:cs typeface="Arial" pitchFamily="34" charset="0"/>
                </a:rPr>
                <a:t>Los síntomas duran al menos seis meses.</a:t>
              </a:r>
            </a:p>
          </p:txBody>
        </p:sp>
        <p:sp>
          <p:nvSpPr>
            <p:cNvPr id="24" name="23 Rectángulo"/>
            <p:cNvSpPr/>
            <p:nvPr/>
          </p:nvSpPr>
          <p:spPr>
            <a:xfrm>
              <a:off x="8904313" y="5013176"/>
              <a:ext cx="1603471" cy="1728192"/>
            </a:xfrm>
            <a:prstGeom prst="rect">
              <a:avLst/>
            </a:prstGeom>
            <a:solidFill>
              <a:schemeClr val="accent5">
                <a:lumMod val="60000"/>
                <a:lumOff val="4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s-ES" sz="1000" dirty="0">
                  <a:latin typeface="Arial" pitchFamily="34" charset="0"/>
                  <a:cs typeface="Arial" pitchFamily="34" charset="0"/>
                </a:rPr>
                <a:t>El trastorno causa un importante deterioro de la vida social, laboral u otras actividades significativas de la persona en duelo.</a:t>
              </a:r>
            </a:p>
          </p:txBody>
        </p:sp>
        <p:sp>
          <p:nvSpPr>
            <p:cNvPr id="25" name="24 Rectángulo"/>
            <p:cNvSpPr/>
            <p:nvPr/>
          </p:nvSpPr>
          <p:spPr>
            <a:xfrm>
              <a:off x="7104112" y="4259560"/>
              <a:ext cx="1656184" cy="681608"/>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s-ES" sz="1200" dirty="0">
                  <a:latin typeface="Arial" pitchFamily="34" charset="0"/>
                  <a:cs typeface="Arial" pitchFamily="34" charset="0"/>
                </a:rPr>
                <a:t>CRONOLOGÍA</a:t>
              </a:r>
            </a:p>
          </p:txBody>
        </p:sp>
        <p:sp>
          <p:nvSpPr>
            <p:cNvPr id="26" name="25 Rectángulo"/>
            <p:cNvSpPr/>
            <p:nvPr/>
          </p:nvSpPr>
          <p:spPr>
            <a:xfrm>
              <a:off x="8918376" y="4259560"/>
              <a:ext cx="1570112" cy="681608"/>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s-ES" sz="1200" dirty="0">
                  <a:latin typeface="Arial" pitchFamily="34" charset="0"/>
                  <a:cs typeface="Arial" pitchFamily="34" charset="0"/>
                </a:rPr>
                <a:t>DETERIORO</a:t>
              </a:r>
            </a:p>
          </p:txBody>
        </p:sp>
      </p:grpSp>
    </p:spTree>
    <p:extLst>
      <p:ext uri="{BB962C8B-B14F-4D97-AF65-F5344CB8AC3E}">
        <p14:creationId xmlns:p14="http://schemas.microsoft.com/office/powerpoint/2010/main" val="3170608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7368" y="548680"/>
            <a:ext cx="8229600" cy="850106"/>
          </a:xfrm>
        </p:spPr>
        <p:txBody>
          <a:bodyPr/>
          <a:lstStyle/>
          <a:p>
            <a:pPr algn="l"/>
            <a:r>
              <a:rPr lang="es-ES" dirty="0" smtClean="0">
                <a:latin typeface="Arial" pitchFamily="34" charset="0"/>
                <a:cs typeface="Arial" pitchFamily="34" charset="0"/>
              </a:rPr>
              <a:t>Tipos de apoyo en el duelo</a:t>
            </a:r>
            <a:endParaRPr lang="es-ES" dirty="0">
              <a:latin typeface="Arial" pitchFamily="34" charset="0"/>
              <a:cs typeface="Arial" pitchFamily="34" charset="0"/>
            </a:endParaRPr>
          </a:p>
        </p:txBody>
      </p:sp>
      <p:sp>
        <p:nvSpPr>
          <p:cNvPr id="4" name="3 Rectángulo"/>
          <p:cNvSpPr/>
          <p:nvPr/>
        </p:nvSpPr>
        <p:spPr>
          <a:xfrm>
            <a:off x="347862" y="1700808"/>
            <a:ext cx="11724801" cy="3170099"/>
          </a:xfrm>
          <a:prstGeom prst="rect">
            <a:avLst/>
          </a:prstGeom>
        </p:spPr>
        <p:txBody>
          <a:bodyPr wrap="square">
            <a:spAutoFit/>
          </a:bodyPr>
          <a:lstStyle/>
          <a:p>
            <a:r>
              <a:rPr lang="es-ES" sz="2000" b="1" dirty="0">
                <a:latin typeface="Arial" pitchFamily="34" charset="0"/>
                <a:cs typeface="Arial" pitchFamily="34" charset="0"/>
              </a:rPr>
              <a:t>3- APOYO ESPIRITUAL: </a:t>
            </a:r>
          </a:p>
          <a:p>
            <a:endParaRPr lang="es-ES" sz="2000" b="1" dirty="0">
              <a:latin typeface="Arial" pitchFamily="34" charset="0"/>
              <a:cs typeface="Arial" pitchFamily="34" charset="0"/>
            </a:endParaRPr>
          </a:p>
          <a:p>
            <a:pPr algn="just"/>
            <a:r>
              <a:rPr lang="es-ES" sz="2000" dirty="0">
                <a:latin typeface="Arial" pitchFamily="34" charset="0"/>
                <a:cs typeface="Arial" pitchFamily="34" charset="0"/>
              </a:rPr>
              <a:t>Consiste en ofrecer ayuda a las personas para conseguir el equilibrio a través de sus creencias.</a:t>
            </a:r>
          </a:p>
          <a:p>
            <a:pPr algn="just"/>
            <a:endParaRPr lang="es-ES" sz="2000" dirty="0">
              <a:latin typeface="Arial" pitchFamily="34" charset="0"/>
              <a:cs typeface="Arial" pitchFamily="34" charset="0"/>
            </a:endParaRPr>
          </a:p>
          <a:p>
            <a:pPr algn="just"/>
            <a:r>
              <a:rPr lang="es-ES" sz="2000" dirty="0">
                <a:latin typeface="Arial" pitchFamily="34" charset="0"/>
                <a:cs typeface="Arial" pitchFamily="34" charset="0"/>
              </a:rPr>
              <a:t>La espiritualidad es un aspecto esencial del ser humano. Es una vida interior. Es algo más amplio que una religión, un proceso mediante el cual las personas encontramos trascendencia, un sentido final a la vida.</a:t>
            </a:r>
          </a:p>
          <a:p>
            <a:pPr algn="just"/>
            <a:endParaRPr lang="es-ES" sz="2000" dirty="0">
              <a:latin typeface="Arial" pitchFamily="34" charset="0"/>
              <a:cs typeface="Arial" pitchFamily="34" charset="0"/>
            </a:endParaRPr>
          </a:p>
          <a:p>
            <a:pPr algn="just"/>
            <a:r>
              <a:rPr lang="es-ES" sz="2000" dirty="0">
                <a:latin typeface="Arial" pitchFamily="34" charset="0"/>
                <a:cs typeface="Arial" pitchFamily="34" charset="0"/>
              </a:rPr>
              <a:t>La fe puede ser un refugio para los </a:t>
            </a:r>
            <a:r>
              <a:rPr lang="es-ES" sz="2000" dirty="0" smtClean="0">
                <a:latin typeface="Arial" pitchFamily="34" charset="0"/>
                <a:cs typeface="Arial" pitchFamily="34" charset="0"/>
              </a:rPr>
              <a:t>que </a:t>
            </a:r>
            <a:r>
              <a:rPr lang="es-ES" sz="2000" dirty="0">
                <a:latin typeface="Arial" pitchFamily="34" charset="0"/>
                <a:cs typeface="Arial" pitchFamily="34" charset="0"/>
              </a:rPr>
              <a:t>han perdido un ser querido. </a:t>
            </a:r>
            <a:r>
              <a:rPr lang="es-ES" sz="2000" dirty="0" smtClean="0">
                <a:latin typeface="Arial" pitchFamily="34" charset="0"/>
                <a:cs typeface="Arial" pitchFamily="34" charset="0"/>
              </a:rPr>
              <a:t>Permite </a:t>
            </a:r>
            <a:r>
              <a:rPr lang="es-ES" sz="2000" dirty="0">
                <a:latin typeface="Arial" pitchFamily="34" charset="0"/>
                <a:cs typeface="Arial" pitchFamily="34" charset="0"/>
              </a:rPr>
              <a:t>dar sentido, significado y </a:t>
            </a:r>
          </a:p>
          <a:p>
            <a:pPr algn="just"/>
            <a:r>
              <a:rPr lang="es-ES" sz="2000" dirty="0">
                <a:latin typeface="Arial" pitchFamily="34" charset="0"/>
                <a:cs typeface="Arial" pitchFamily="34" charset="0"/>
              </a:rPr>
              <a:t>orden a las cosas que nos suceden.</a:t>
            </a:r>
          </a:p>
        </p:txBody>
      </p:sp>
    </p:spTree>
    <p:extLst>
      <p:ext uri="{BB962C8B-B14F-4D97-AF65-F5344CB8AC3E}">
        <p14:creationId xmlns:p14="http://schemas.microsoft.com/office/powerpoint/2010/main" val="3308042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9376" y="682139"/>
            <a:ext cx="8229600" cy="850106"/>
          </a:xfrm>
        </p:spPr>
        <p:txBody>
          <a:bodyPr>
            <a:noAutofit/>
          </a:bodyPr>
          <a:lstStyle/>
          <a:p>
            <a:r>
              <a:rPr lang="es-ES" sz="3900" dirty="0">
                <a:latin typeface="Arial" pitchFamily="34" charset="0"/>
                <a:cs typeface="Arial" pitchFamily="34" charset="0"/>
              </a:rPr>
              <a:t>Actitudes y expresiones que ayudan</a:t>
            </a:r>
          </a:p>
        </p:txBody>
      </p:sp>
      <p:sp>
        <p:nvSpPr>
          <p:cNvPr id="4" name="3 Rectángulo"/>
          <p:cNvSpPr/>
          <p:nvPr/>
        </p:nvSpPr>
        <p:spPr>
          <a:xfrm>
            <a:off x="479376" y="1777343"/>
            <a:ext cx="3960440" cy="1015663"/>
          </a:xfrm>
          <a:prstGeom prst="rect">
            <a:avLst/>
          </a:prstGeom>
        </p:spPr>
        <p:txBody>
          <a:bodyPr wrap="square">
            <a:spAutoFit/>
          </a:bodyPr>
          <a:lstStyle/>
          <a:p>
            <a:r>
              <a:rPr lang="es-ES" sz="2000" dirty="0">
                <a:latin typeface="Arial" pitchFamily="34" charset="0"/>
                <a:cs typeface="Arial" pitchFamily="34" charset="0"/>
              </a:rPr>
              <a:t>Emplear frases de pésame que </a:t>
            </a:r>
          </a:p>
          <a:p>
            <a:r>
              <a:rPr lang="es-ES" sz="2000" dirty="0">
                <a:latin typeface="Arial" pitchFamily="34" charset="0"/>
                <a:cs typeface="Arial" pitchFamily="34" charset="0"/>
              </a:rPr>
              <a:t>reflejen empatía (ponerse en el </a:t>
            </a:r>
          </a:p>
          <a:p>
            <a:r>
              <a:rPr lang="es-ES" sz="2000" dirty="0">
                <a:latin typeface="Arial" pitchFamily="34" charset="0"/>
                <a:cs typeface="Arial" pitchFamily="34" charset="0"/>
              </a:rPr>
              <a:t>lugar de la otra persona).</a:t>
            </a:r>
          </a:p>
        </p:txBody>
      </p:sp>
      <p:sp>
        <p:nvSpPr>
          <p:cNvPr id="7" name="6 Rectángulo"/>
          <p:cNvSpPr/>
          <p:nvPr/>
        </p:nvSpPr>
        <p:spPr>
          <a:xfrm>
            <a:off x="4655840" y="1593687"/>
            <a:ext cx="6840760" cy="140930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chemeClr val="tx1"/>
                </a:solidFill>
                <a:latin typeface="Arial" pitchFamily="34" charset="0"/>
                <a:cs typeface="Arial" pitchFamily="34" charset="0"/>
              </a:rPr>
              <a:t>"No encuentro las palabras para expresarte lo que siento".</a:t>
            </a:r>
          </a:p>
          <a:p>
            <a:endParaRPr lang="es-ES" sz="700" dirty="0">
              <a:solidFill>
                <a:schemeClr val="tx1"/>
              </a:solidFill>
              <a:latin typeface="Arial" pitchFamily="34" charset="0"/>
              <a:cs typeface="Arial" pitchFamily="34" charset="0"/>
            </a:endParaRPr>
          </a:p>
          <a:p>
            <a:r>
              <a:rPr lang="es-ES" dirty="0">
                <a:solidFill>
                  <a:schemeClr val="tx1"/>
                </a:solidFill>
                <a:latin typeface="Arial" pitchFamily="34" charset="0"/>
                <a:cs typeface="Arial" pitchFamily="34" charset="0"/>
              </a:rPr>
              <a:t>"No puedo imaginar lo difícil que puede ser este momento".</a:t>
            </a:r>
          </a:p>
          <a:p>
            <a:endParaRPr lang="es-ES" sz="700" dirty="0">
              <a:solidFill>
                <a:schemeClr val="tx1"/>
              </a:solidFill>
              <a:latin typeface="Arial" pitchFamily="34" charset="0"/>
              <a:cs typeface="Arial" pitchFamily="34" charset="0"/>
            </a:endParaRPr>
          </a:p>
          <a:p>
            <a:r>
              <a:rPr lang="es-ES" dirty="0">
                <a:solidFill>
                  <a:schemeClr val="tx1"/>
                </a:solidFill>
                <a:latin typeface="Arial" pitchFamily="34" charset="0"/>
                <a:cs typeface="Arial" pitchFamily="34" charset="0"/>
              </a:rPr>
              <a:t>"He pensado en ti todo este tiempo"...</a:t>
            </a:r>
          </a:p>
        </p:txBody>
      </p:sp>
      <p:sp>
        <p:nvSpPr>
          <p:cNvPr id="9" name="8 Rectángulo"/>
          <p:cNvSpPr/>
          <p:nvPr/>
        </p:nvSpPr>
        <p:spPr>
          <a:xfrm>
            <a:off x="6023992" y="3353217"/>
            <a:ext cx="4104456" cy="1015663"/>
          </a:xfrm>
          <a:prstGeom prst="rect">
            <a:avLst/>
          </a:prstGeom>
        </p:spPr>
        <p:txBody>
          <a:bodyPr wrap="square">
            <a:spAutoFit/>
          </a:bodyPr>
          <a:lstStyle/>
          <a:p>
            <a:r>
              <a:rPr lang="es-ES" sz="2000" dirty="0">
                <a:latin typeface="Arial" pitchFamily="34" charset="0"/>
                <a:cs typeface="Arial" pitchFamily="34" charset="0"/>
              </a:rPr>
              <a:t>Utilizar frases cortas, simples y sinceras como mensaje de condolencias.</a:t>
            </a:r>
          </a:p>
        </p:txBody>
      </p:sp>
      <p:sp>
        <p:nvSpPr>
          <p:cNvPr id="10" name="9 Rectángulo"/>
          <p:cNvSpPr/>
          <p:nvPr/>
        </p:nvSpPr>
        <p:spPr>
          <a:xfrm>
            <a:off x="582294" y="5157192"/>
            <a:ext cx="3754603" cy="707886"/>
          </a:xfrm>
          <a:prstGeom prst="rect">
            <a:avLst/>
          </a:prstGeom>
        </p:spPr>
        <p:txBody>
          <a:bodyPr wrap="square">
            <a:spAutoFit/>
          </a:bodyPr>
          <a:lstStyle/>
          <a:p>
            <a:r>
              <a:rPr lang="es-ES" sz="2000" dirty="0">
                <a:latin typeface="Arial" pitchFamily="34" charset="0"/>
                <a:cs typeface="Arial" pitchFamily="34" charset="0"/>
              </a:rPr>
              <a:t>Expresar tu apoyo al duelo con un gesto.</a:t>
            </a:r>
          </a:p>
        </p:txBody>
      </p:sp>
      <p:sp>
        <p:nvSpPr>
          <p:cNvPr id="12" name="11 Rectángulo"/>
          <p:cNvSpPr/>
          <p:nvPr/>
        </p:nvSpPr>
        <p:spPr>
          <a:xfrm>
            <a:off x="479376" y="3212976"/>
            <a:ext cx="5266880" cy="129614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chemeClr val="tx1"/>
                </a:solidFill>
                <a:latin typeface="Arial" pitchFamily="34" charset="0"/>
                <a:cs typeface="Arial" pitchFamily="34" charset="0"/>
              </a:rPr>
              <a:t>“Lo siento”, “te acompaño en el sentimiento” o “lamento tu pérdida” dichas desde el corazón y con un gesto sincero.</a:t>
            </a:r>
          </a:p>
        </p:txBody>
      </p:sp>
      <p:sp>
        <p:nvSpPr>
          <p:cNvPr id="14" name="13 Rectángulo"/>
          <p:cNvSpPr/>
          <p:nvPr/>
        </p:nvSpPr>
        <p:spPr>
          <a:xfrm>
            <a:off x="4799856" y="4863063"/>
            <a:ext cx="6624736" cy="129614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chemeClr val="tx1"/>
                </a:solidFill>
                <a:latin typeface="Arial" pitchFamily="34" charset="0"/>
                <a:cs typeface="Arial" pitchFamily="34" charset="0"/>
              </a:rPr>
              <a:t>Desde un silencio cómplice y respetuoso hasta una mano en el hombro o, directamente, un abrazo, apretado y sentido.</a:t>
            </a:r>
          </a:p>
        </p:txBody>
      </p:sp>
    </p:spTree>
    <p:extLst>
      <p:ext uri="{BB962C8B-B14F-4D97-AF65-F5344CB8AC3E}">
        <p14:creationId xmlns:p14="http://schemas.microsoft.com/office/powerpoint/2010/main" val="3775760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834" y="633056"/>
            <a:ext cx="8229600" cy="850106"/>
          </a:xfrm>
        </p:spPr>
        <p:txBody>
          <a:bodyPr>
            <a:noAutofit/>
          </a:bodyPr>
          <a:lstStyle/>
          <a:p>
            <a:r>
              <a:rPr lang="es-ES" sz="3900" dirty="0">
                <a:latin typeface="Arial" pitchFamily="34" charset="0"/>
                <a:cs typeface="Arial" pitchFamily="34" charset="0"/>
              </a:rPr>
              <a:t>Actitudes y expresiones que ayudan</a:t>
            </a:r>
          </a:p>
        </p:txBody>
      </p:sp>
      <p:sp>
        <p:nvSpPr>
          <p:cNvPr id="4" name="3 Rectángulo"/>
          <p:cNvSpPr/>
          <p:nvPr/>
        </p:nvSpPr>
        <p:spPr>
          <a:xfrm>
            <a:off x="301023" y="1761230"/>
            <a:ext cx="4046974" cy="707886"/>
          </a:xfrm>
          <a:prstGeom prst="rect">
            <a:avLst/>
          </a:prstGeom>
        </p:spPr>
        <p:txBody>
          <a:bodyPr wrap="square">
            <a:spAutoFit/>
          </a:bodyPr>
          <a:lstStyle/>
          <a:p>
            <a:r>
              <a:rPr lang="es-ES" sz="2000" dirty="0">
                <a:latin typeface="Arial" pitchFamily="34" charset="0"/>
                <a:cs typeface="Arial" pitchFamily="34" charset="0"/>
              </a:rPr>
              <a:t>Escuchar y dejar hablar de la persona fallecida.</a:t>
            </a:r>
          </a:p>
        </p:txBody>
      </p:sp>
      <p:sp>
        <p:nvSpPr>
          <p:cNvPr id="7" name="6 Rectángulo"/>
          <p:cNvSpPr/>
          <p:nvPr/>
        </p:nvSpPr>
        <p:spPr>
          <a:xfrm>
            <a:off x="4421798" y="1340768"/>
            <a:ext cx="6930786" cy="130369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schemeClr val="tx1"/>
                </a:solidFill>
                <a:latin typeface="Arial" pitchFamily="34" charset="0"/>
                <a:cs typeface="Arial" pitchFamily="34" charset="0"/>
              </a:rPr>
              <a:t>Ofrecer compañía y permitir que se desahogue hablando del familiar fallecido, de cómo era, de cómo vivía… Puede ser una forma de proporcionar una vía para expresar y descargar sus emociones.</a:t>
            </a:r>
          </a:p>
        </p:txBody>
      </p:sp>
      <p:sp>
        <p:nvSpPr>
          <p:cNvPr id="9" name="8 Rectángulo"/>
          <p:cNvSpPr/>
          <p:nvPr/>
        </p:nvSpPr>
        <p:spPr>
          <a:xfrm>
            <a:off x="6456040" y="3009146"/>
            <a:ext cx="3600400" cy="707886"/>
          </a:xfrm>
          <a:prstGeom prst="rect">
            <a:avLst/>
          </a:prstGeom>
        </p:spPr>
        <p:txBody>
          <a:bodyPr wrap="square">
            <a:spAutoFit/>
          </a:bodyPr>
          <a:lstStyle/>
          <a:p>
            <a:r>
              <a:rPr lang="es-ES" sz="2000" dirty="0">
                <a:latin typeface="Arial" pitchFamily="34" charset="0"/>
                <a:cs typeface="Arial" pitchFamily="34" charset="0"/>
              </a:rPr>
              <a:t>Evitar dar consejos sobre cómo debe sentirse.</a:t>
            </a:r>
          </a:p>
        </p:txBody>
      </p:sp>
      <p:sp>
        <p:nvSpPr>
          <p:cNvPr id="10" name="9 Rectángulo"/>
          <p:cNvSpPr/>
          <p:nvPr/>
        </p:nvSpPr>
        <p:spPr>
          <a:xfrm>
            <a:off x="320835" y="4239321"/>
            <a:ext cx="3816136" cy="400110"/>
          </a:xfrm>
          <a:prstGeom prst="rect">
            <a:avLst/>
          </a:prstGeom>
        </p:spPr>
        <p:txBody>
          <a:bodyPr wrap="square">
            <a:spAutoFit/>
          </a:bodyPr>
          <a:lstStyle/>
          <a:p>
            <a:r>
              <a:rPr lang="es-ES" sz="2000" dirty="0">
                <a:latin typeface="Arial" pitchFamily="34" charset="0"/>
                <a:cs typeface="Arial" pitchFamily="34" charset="0"/>
              </a:rPr>
              <a:t>Mostrar cercanía.</a:t>
            </a:r>
          </a:p>
        </p:txBody>
      </p:sp>
      <p:sp>
        <p:nvSpPr>
          <p:cNvPr id="12" name="11 Rectángulo"/>
          <p:cNvSpPr/>
          <p:nvPr/>
        </p:nvSpPr>
        <p:spPr>
          <a:xfrm>
            <a:off x="320834" y="3009147"/>
            <a:ext cx="5703158" cy="64197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schemeClr val="tx1"/>
                </a:solidFill>
                <a:latin typeface="Arial" pitchFamily="34" charset="0"/>
                <a:cs typeface="Arial" pitchFamily="34" charset="0"/>
              </a:rPr>
              <a:t>Cada duelo es único y no debemos juzgar el modo de actuar o sentirse de la persona.</a:t>
            </a:r>
          </a:p>
        </p:txBody>
      </p:sp>
      <p:sp>
        <p:nvSpPr>
          <p:cNvPr id="14" name="13 Rectángulo"/>
          <p:cNvSpPr/>
          <p:nvPr/>
        </p:nvSpPr>
        <p:spPr>
          <a:xfrm>
            <a:off x="4295800" y="4023298"/>
            <a:ext cx="6230695" cy="106188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schemeClr val="tx1"/>
                </a:solidFill>
                <a:latin typeface="Arial" pitchFamily="34" charset="0"/>
                <a:cs typeface="Arial" pitchFamily="34" charset="0"/>
              </a:rPr>
              <a:t>Que dé a entender que el acompañamiento no es sólo presencia física, sino una solidaridad emocional verdadera. El contacto físico es importante. La calidez personal puede ayudar mucho.</a:t>
            </a:r>
          </a:p>
        </p:txBody>
      </p:sp>
      <p:sp>
        <p:nvSpPr>
          <p:cNvPr id="3" name="2 Rectángulo"/>
          <p:cNvSpPr/>
          <p:nvPr/>
        </p:nvSpPr>
        <p:spPr>
          <a:xfrm>
            <a:off x="6985478" y="5661248"/>
            <a:ext cx="3358612" cy="400110"/>
          </a:xfrm>
          <a:prstGeom prst="rect">
            <a:avLst/>
          </a:prstGeom>
        </p:spPr>
        <p:txBody>
          <a:bodyPr wrap="none">
            <a:spAutoFit/>
          </a:bodyPr>
          <a:lstStyle/>
          <a:p>
            <a:r>
              <a:rPr lang="es-ES" sz="2000" dirty="0">
                <a:latin typeface="Arial" pitchFamily="34" charset="0"/>
                <a:cs typeface="Arial" pitchFamily="34" charset="0"/>
              </a:rPr>
              <a:t>Ofrecer una ayuda concreta</a:t>
            </a:r>
          </a:p>
        </p:txBody>
      </p:sp>
      <p:sp>
        <p:nvSpPr>
          <p:cNvPr id="11" name="10 Rectángulo"/>
          <p:cNvSpPr/>
          <p:nvPr/>
        </p:nvSpPr>
        <p:spPr>
          <a:xfrm>
            <a:off x="320834" y="5373216"/>
            <a:ext cx="6664644" cy="109080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schemeClr val="tx1"/>
                </a:solidFill>
                <a:latin typeface="Arial" pitchFamily="34" charset="0"/>
                <a:cs typeface="Arial" pitchFamily="34" charset="0"/>
              </a:rPr>
              <a:t>Mensajes como "ya sabes dónde estoy", "para lo que necesites" y similares, a pesar de sus buenas intenciones, no son de mucha ayuda. Es mejor ofrecer una cena, un paseo, una actividad que le guste… </a:t>
            </a:r>
          </a:p>
        </p:txBody>
      </p:sp>
    </p:spTree>
    <p:extLst>
      <p:ext uri="{BB962C8B-B14F-4D97-AF65-F5344CB8AC3E}">
        <p14:creationId xmlns:p14="http://schemas.microsoft.com/office/powerpoint/2010/main" val="2562659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5364" y="620688"/>
            <a:ext cx="8229600" cy="850106"/>
          </a:xfrm>
        </p:spPr>
        <p:txBody>
          <a:bodyPr/>
          <a:lstStyle/>
          <a:p>
            <a:pPr algn="l"/>
            <a:r>
              <a:rPr lang="es-ES" dirty="0" smtClean="0">
                <a:latin typeface="Arial" pitchFamily="34" charset="0"/>
                <a:cs typeface="Arial" pitchFamily="34" charset="0"/>
              </a:rPr>
              <a:t>Apoyos en el duelo</a:t>
            </a:r>
            <a:endParaRPr lang="es-ES" dirty="0">
              <a:latin typeface="Arial" pitchFamily="34" charset="0"/>
              <a:cs typeface="Arial" pitchFamily="34" charset="0"/>
            </a:endParaRPr>
          </a:p>
        </p:txBody>
      </p:sp>
      <p:sp>
        <p:nvSpPr>
          <p:cNvPr id="4" name="3 Rectángulo"/>
          <p:cNvSpPr/>
          <p:nvPr/>
        </p:nvSpPr>
        <p:spPr>
          <a:xfrm>
            <a:off x="415364" y="1556792"/>
            <a:ext cx="9713084" cy="4093428"/>
          </a:xfrm>
          <a:prstGeom prst="rect">
            <a:avLst/>
          </a:prstGeom>
        </p:spPr>
        <p:txBody>
          <a:bodyPr wrap="square">
            <a:spAutoFit/>
          </a:bodyPr>
          <a:lstStyle/>
          <a:p>
            <a:r>
              <a:rPr lang="es-ES" sz="2000" dirty="0">
                <a:latin typeface="Arial" pitchFamily="34" charset="0"/>
                <a:cs typeface="Arial" pitchFamily="34" charset="0"/>
              </a:rPr>
              <a:t>El camino para acompañar a las personas en un proceso </a:t>
            </a:r>
            <a:r>
              <a:rPr lang="es-ES" sz="2000">
                <a:latin typeface="Arial" pitchFamily="34" charset="0"/>
                <a:cs typeface="Arial" pitchFamily="34" charset="0"/>
              </a:rPr>
              <a:t>de </a:t>
            </a:r>
            <a:r>
              <a:rPr lang="es-ES" sz="2000" smtClean="0">
                <a:latin typeface="Arial" pitchFamily="34" charset="0"/>
                <a:cs typeface="Arial" pitchFamily="34" charset="0"/>
              </a:rPr>
              <a:t>duelo </a:t>
            </a:r>
            <a:r>
              <a:rPr lang="es-ES" sz="2000" dirty="0">
                <a:latin typeface="Arial" pitchFamily="34" charset="0"/>
                <a:cs typeface="Arial" pitchFamily="34" charset="0"/>
              </a:rPr>
              <a:t>es un tiempo de preguntas.</a:t>
            </a:r>
          </a:p>
          <a:p>
            <a:endParaRPr lang="es-ES" sz="2000" dirty="0">
              <a:latin typeface="Arial" pitchFamily="34" charset="0"/>
              <a:cs typeface="Arial" pitchFamily="34" charset="0"/>
            </a:endParaRPr>
          </a:p>
          <a:p>
            <a:r>
              <a:rPr lang="es-ES" sz="2000" dirty="0">
                <a:latin typeface="Arial" pitchFamily="34" charset="0"/>
                <a:cs typeface="Arial" pitchFamily="34" charset="0"/>
              </a:rPr>
              <a:t>Un tiempo de reflexión, de conectar con uno mismo.</a:t>
            </a:r>
          </a:p>
          <a:p>
            <a:endParaRPr lang="es-ES" sz="2000" dirty="0">
              <a:latin typeface="Arial" pitchFamily="34" charset="0"/>
              <a:cs typeface="Arial" pitchFamily="34" charset="0"/>
            </a:endParaRPr>
          </a:p>
          <a:p>
            <a:r>
              <a:rPr lang="es-ES" sz="2000" dirty="0">
                <a:latin typeface="Arial" pitchFamily="34" charset="0"/>
                <a:cs typeface="Arial" pitchFamily="34" charset="0"/>
              </a:rPr>
              <a:t>Conectar con los miedos, con las cosas de la vida que son esenciales para cada persona.</a:t>
            </a:r>
          </a:p>
          <a:p>
            <a:endParaRPr lang="es-ES" sz="2000" dirty="0">
              <a:latin typeface="Arial" pitchFamily="34" charset="0"/>
              <a:cs typeface="Arial" pitchFamily="34" charset="0"/>
            </a:endParaRPr>
          </a:p>
          <a:p>
            <a:r>
              <a:rPr lang="es-ES" sz="2000" dirty="0">
                <a:latin typeface="Arial" pitchFamily="34" charset="0"/>
                <a:cs typeface="Arial" pitchFamily="34" charset="0"/>
              </a:rPr>
              <a:t>Conectar con las personas que se aman, </a:t>
            </a:r>
            <a:r>
              <a:rPr lang="es-ES" sz="2000" dirty="0" smtClean="0">
                <a:latin typeface="Arial" pitchFamily="34" charset="0"/>
                <a:cs typeface="Arial" pitchFamily="34" charset="0"/>
              </a:rPr>
              <a:t>con </a:t>
            </a:r>
            <a:r>
              <a:rPr lang="es-ES" sz="2000" dirty="0">
                <a:latin typeface="Arial" pitchFamily="34" charset="0"/>
                <a:cs typeface="Arial" pitchFamily="34" charset="0"/>
              </a:rPr>
              <a:t>aquello que forma parte de los </a:t>
            </a:r>
          </a:p>
          <a:p>
            <a:r>
              <a:rPr lang="es-ES" sz="2000" dirty="0">
                <a:latin typeface="Arial" pitchFamily="34" charset="0"/>
                <a:cs typeface="Arial" pitchFamily="34" charset="0"/>
              </a:rPr>
              <a:t>proyectos.</a:t>
            </a:r>
          </a:p>
          <a:p>
            <a:endParaRPr lang="es-ES" sz="2000" dirty="0">
              <a:latin typeface="Arial" pitchFamily="34" charset="0"/>
              <a:cs typeface="Arial" pitchFamily="34" charset="0"/>
            </a:endParaRPr>
          </a:p>
          <a:p>
            <a:r>
              <a:rPr lang="es-ES" sz="2000" dirty="0">
                <a:latin typeface="Arial" pitchFamily="34" charset="0"/>
                <a:cs typeface="Arial" pitchFamily="34" charset="0"/>
              </a:rPr>
              <a:t>Conectar con todo aquello que de una </a:t>
            </a:r>
            <a:r>
              <a:rPr lang="es-ES" sz="2000" dirty="0" smtClean="0">
                <a:latin typeface="Arial" pitchFamily="34" charset="0"/>
                <a:cs typeface="Arial" pitchFamily="34" charset="0"/>
              </a:rPr>
              <a:t>forma </a:t>
            </a:r>
            <a:r>
              <a:rPr lang="es-ES" sz="2000" dirty="0">
                <a:latin typeface="Arial" pitchFamily="34" charset="0"/>
                <a:cs typeface="Arial" pitchFamily="34" charset="0"/>
              </a:rPr>
              <a:t>u otra nos llena de identidad y </a:t>
            </a:r>
          </a:p>
          <a:p>
            <a:r>
              <a:rPr lang="es-ES" sz="2000" dirty="0">
                <a:latin typeface="Arial" pitchFamily="34" charset="0"/>
                <a:cs typeface="Arial" pitchFamily="34" charset="0"/>
              </a:rPr>
              <a:t>de sentido.</a:t>
            </a:r>
          </a:p>
        </p:txBody>
      </p:sp>
    </p:spTree>
    <p:extLst>
      <p:ext uri="{BB962C8B-B14F-4D97-AF65-F5344CB8AC3E}">
        <p14:creationId xmlns:p14="http://schemas.microsoft.com/office/powerpoint/2010/main" val="1468359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3636</TotalTime>
  <Words>917</Words>
  <Application>Microsoft Office PowerPoint</Application>
  <PresentationFormat>Panorámica</PresentationFormat>
  <Paragraphs>115</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Presentación de PowerPoint</vt:lpstr>
      <vt:lpstr>¿Qué haremos en esta sesión?</vt:lpstr>
      <vt:lpstr>Apoyos en el duelo</vt:lpstr>
      <vt:lpstr>Tipos de apoyo en el duelo</vt:lpstr>
      <vt:lpstr>Tipos de apoyo en el duelo</vt:lpstr>
      <vt:lpstr>Tipos de apoyo en el duelo</vt:lpstr>
      <vt:lpstr>Actitudes y expresiones que ayudan</vt:lpstr>
      <vt:lpstr>Actitudes y expresiones que ayudan</vt:lpstr>
      <vt:lpstr>Apoyos en el duelo</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5ª Sesión “Tipos de duelo”</dc:title>
  <dc:creator>Andoni Gonzalez</dc:creator>
  <cp:lastModifiedBy>Marta Ropero Navarro</cp:lastModifiedBy>
  <cp:revision>29</cp:revision>
  <dcterms:created xsi:type="dcterms:W3CDTF">2020-06-04T08:52:16Z</dcterms:created>
  <dcterms:modified xsi:type="dcterms:W3CDTF">2020-07-23T09:33:28Z</dcterms:modified>
</cp:coreProperties>
</file>